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81" r:id="rId4"/>
  </p:sldMasterIdLst>
  <p:notesMasterIdLst>
    <p:notesMasterId r:id="rId34"/>
  </p:notesMasterIdLst>
  <p:handoutMasterIdLst>
    <p:handoutMasterId r:id="rId35"/>
  </p:handoutMasterIdLst>
  <p:sldIdLst>
    <p:sldId id="343" r:id="rId5"/>
    <p:sldId id="380" r:id="rId6"/>
    <p:sldId id="373" r:id="rId7"/>
    <p:sldId id="362" r:id="rId8"/>
    <p:sldId id="364" r:id="rId9"/>
    <p:sldId id="374" r:id="rId10"/>
    <p:sldId id="262" r:id="rId11"/>
    <p:sldId id="263" r:id="rId12"/>
    <p:sldId id="363" r:id="rId13"/>
    <p:sldId id="378" r:id="rId14"/>
    <p:sldId id="379" r:id="rId15"/>
    <p:sldId id="349" r:id="rId16"/>
    <p:sldId id="351" r:id="rId17"/>
    <p:sldId id="381" r:id="rId18"/>
    <p:sldId id="358" r:id="rId19"/>
    <p:sldId id="299" r:id="rId20"/>
    <p:sldId id="382" r:id="rId21"/>
    <p:sldId id="359" r:id="rId22"/>
    <p:sldId id="353" r:id="rId23"/>
    <p:sldId id="354" r:id="rId24"/>
    <p:sldId id="355" r:id="rId25"/>
    <p:sldId id="356" r:id="rId26"/>
    <p:sldId id="357" r:id="rId27"/>
    <p:sldId id="368" r:id="rId28"/>
    <p:sldId id="350" r:id="rId29"/>
    <p:sldId id="369" r:id="rId30"/>
    <p:sldId id="371" r:id="rId31"/>
    <p:sldId id="346" r:id="rId32"/>
    <p:sldId id="375"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sz="3600" b="1" kern="1200">
        <a:solidFill>
          <a:schemeClr val="bg1"/>
        </a:solidFill>
        <a:latin typeface="Arial" charset="0"/>
        <a:ea typeface="+mn-ea"/>
        <a:cs typeface="+mn-cs"/>
      </a:defRPr>
    </a:lvl1pPr>
    <a:lvl2pPr marL="457200" algn="l" rtl="0" fontAlgn="base">
      <a:spcBef>
        <a:spcPct val="0"/>
      </a:spcBef>
      <a:spcAft>
        <a:spcPct val="0"/>
      </a:spcAft>
      <a:defRPr sz="3600" b="1" kern="1200">
        <a:solidFill>
          <a:schemeClr val="bg1"/>
        </a:solidFill>
        <a:latin typeface="Arial" charset="0"/>
        <a:ea typeface="+mn-ea"/>
        <a:cs typeface="+mn-cs"/>
      </a:defRPr>
    </a:lvl2pPr>
    <a:lvl3pPr marL="914400" algn="l" rtl="0" fontAlgn="base">
      <a:spcBef>
        <a:spcPct val="0"/>
      </a:spcBef>
      <a:spcAft>
        <a:spcPct val="0"/>
      </a:spcAft>
      <a:defRPr sz="3600" b="1" kern="1200">
        <a:solidFill>
          <a:schemeClr val="bg1"/>
        </a:solidFill>
        <a:latin typeface="Arial" charset="0"/>
        <a:ea typeface="+mn-ea"/>
        <a:cs typeface="+mn-cs"/>
      </a:defRPr>
    </a:lvl3pPr>
    <a:lvl4pPr marL="1371600" algn="l" rtl="0" fontAlgn="base">
      <a:spcBef>
        <a:spcPct val="0"/>
      </a:spcBef>
      <a:spcAft>
        <a:spcPct val="0"/>
      </a:spcAft>
      <a:defRPr sz="3600" b="1" kern="1200">
        <a:solidFill>
          <a:schemeClr val="bg1"/>
        </a:solidFill>
        <a:latin typeface="Arial" charset="0"/>
        <a:ea typeface="+mn-ea"/>
        <a:cs typeface="+mn-cs"/>
      </a:defRPr>
    </a:lvl4pPr>
    <a:lvl5pPr marL="1828800" algn="l" rtl="0" fontAlgn="base">
      <a:spcBef>
        <a:spcPct val="0"/>
      </a:spcBef>
      <a:spcAft>
        <a:spcPct val="0"/>
      </a:spcAft>
      <a:defRPr sz="3600" b="1" kern="1200">
        <a:solidFill>
          <a:schemeClr val="bg1"/>
        </a:solidFill>
        <a:latin typeface="Arial" charset="0"/>
        <a:ea typeface="+mn-ea"/>
        <a:cs typeface="+mn-cs"/>
      </a:defRPr>
    </a:lvl5pPr>
    <a:lvl6pPr marL="2286000" algn="l" defTabSz="914400" rtl="0" eaLnBrk="1" latinLnBrk="0" hangingPunct="1">
      <a:defRPr sz="3600" b="1" kern="1200">
        <a:solidFill>
          <a:schemeClr val="bg1"/>
        </a:solidFill>
        <a:latin typeface="Arial" charset="0"/>
        <a:ea typeface="+mn-ea"/>
        <a:cs typeface="+mn-cs"/>
      </a:defRPr>
    </a:lvl6pPr>
    <a:lvl7pPr marL="2743200" algn="l" defTabSz="914400" rtl="0" eaLnBrk="1" latinLnBrk="0" hangingPunct="1">
      <a:defRPr sz="3600" b="1" kern="1200">
        <a:solidFill>
          <a:schemeClr val="bg1"/>
        </a:solidFill>
        <a:latin typeface="Arial" charset="0"/>
        <a:ea typeface="+mn-ea"/>
        <a:cs typeface="+mn-cs"/>
      </a:defRPr>
    </a:lvl7pPr>
    <a:lvl8pPr marL="3200400" algn="l" defTabSz="914400" rtl="0" eaLnBrk="1" latinLnBrk="0" hangingPunct="1">
      <a:defRPr sz="3600" b="1" kern="1200">
        <a:solidFill>
          <a:schemeClr val="bg1"/>
        </a:solidFill>
        <a:latin typeface="Arial" charset="0"/>
        <a:ea typeface="+mn-ea"/>
        <a:cs typeface="+mn-cs"/>
      </a:defRPr>
    </a:lvl8pPr>
    <a:lvl9pPr marL="3657600" algn="l" defTabSz="914400" rtl="0" eaLnBrk="1" latinLnBrk="0" hangingPunct="1">
      <a:defRPr sz="36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3300"/>
    <a:srgbClr val="FFCC00"/>
    <a:srgbClr val="FFFF00"/>
    <a:srgbClr val="CFCFCF"/>
    <a:srgbClr val="336699"/>
    <a:srgbClr val="333333"/>
    <a:srgbClr val="CC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1123" autoAdjust="0"/>
  </p:normalViewPr>
  <p:slideViewPr>
    <p:cSldViewPr snapToGrid="0">
      <p:cViewPr varScale="1">
        <p:scale>
          <a:sx n="72" d="100"/>
          <a:sy n="72" d="100"/>
        </p:scale>
        <p:origin x="84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pitchFamily="18" charset="0"/>
              </a:defRPr>
            </a:lvl1pPr>
          </a:lstStyle>
          <a:p>
            <a:pPr>
              <a:defRPr/>
            </a:pPr>
            <a:fld id="{A95C9C99-2DC0-471B-ABF4-96CD6AEF5054}" type="slidenum">
              <a:rPr lang="en-US"/>
              <a:pPr>
                <a:defRPr/>
              </a:pPr>
              <a:t>‹#›</a:t>
            </a:fld>
            <a:endParaRPr lang="en-US" dirty="0"/>
          </a:p>
        </p:txBody>
      </p:sp>
    </p:spTree>
    <p:extLst>
      <p:ext uri="{BB962C8B-B14F-4D97-AF65-F5344CB8AC3E}">
        <p14:creationId xmlns:p14="http://schemas.microsoft.com/office/powerpoint/2010/main" val="293309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pitchFamily="18"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pitchFamily="18"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pitchFamily="18" charset="0"/>
              </a:defRPr>
            </a:lvl1pPr>
          </a:lstStyle>
          <a:p>
            <a:pPr>
              <a:defRPr/>
            </a:pPr>
            <a:fld id="{0E13C7C5-C1EE-44C1-B7B8-72CC960E60F0}" type="slidenum">
              <a:rPr lang="en-US"/>
              <a:pPr>
                <a:defRPr/>
              </a:pPr>
              <a:t>‹#›</a:t>
            </a:fld>
            <a:endParaRPr lang="en-US" dirty="0"/>
          </a:p>
        </p:txBody>
      </p:sp>
    </p:spTree>
    <p:extLst>
      <p:ext uri="{BB962C8B-B14F-4D97-AF65-F5344CB8AC3E}">
        <p14:creationId xmlns:p14="http://schemas.microsoft.com/office/powerpoint/2010/main" val="851116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cs typeface="Arial" panose="020B0604020202020204" pitchFamily="34" charset="0"/>
              </a:rPr>
              <a:t>You’re here</a:t>
            </a:r>
            <a:r>
              <a:rPr lang="en-US" altLang="en-US" sz="1600" baseline="0" dirty="0">
                <a:latin typeface="Arial" panose="020B0604020202020204" pitchFamily="34" charset="0"/>
                <a:cs typeface="Arial" panose="020B0604020202020204" pitchFamily="34" charset="0"/>
              </a:rPr>
              <a:t> because you want to help your neighbors after a disaster.</a:t>
            </a:r>
          </a:p>
          <a:p>
            <a:endParaRPr lang="en-US" altLang="en-US" sz="16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latin typeface="Arial" panose="020B0604020202020204" pitchFamily="34" charset="0"/>
                <a:cs typeface="Arial" panose="020B0604020202020204" pitchFamily="34" charset="0"/>
              </a:rPr>
              <a:t>Ask what classes have been taken and how many want caches?</a:t>
            </a:r>
          </a:p>
          <a:p>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79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1EFBB899-0191-4C8D-B632-38F6BEC398BE}" type="slidenum">
              <a:rPr lang="en-US" altLang="en-US" b="0"/>
              <a:pPr algn="r">
                <a:spcBef>
                  <a:spcPct val="0"/>
                </a:spcBef>
              </a:pPr>
              <a:t>11</a:t>
            </a:fld>
            <a:endParaRPr lang="en-US" altLang="en-US"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sz="1200">
                <a:latin typeface="Helvetica"/>
                <a:ea typeface="Helvetica"/>
                <a:cs typeface="Helvetica"/>
                <a:sym typeface="Helvetica"/>
              </a:defRPr>
            </a:pPr>
            <a:r>
              <a:rPr lang="en-US" dirty="0"/>
              <a:t>1 - Make sure everything @ home is ok before you respond to the command post.</a:t>
            </a:r>
          </a:p>
          <a:p>
            <a:pPr defTabSz="457200">
              <a:defRPr sz="1200">
                <a:latin typeface="Helvetica"/>
                <a:ea typeface="Helvetica"/>
                <a:cs typeface="Helvetica"/>
                <a:sym typeface="Helvetica"/>
              </a:defRPr>
            </a:pPr>
            <a:r>
              <a:rPr lang="en-US" dirty="0"/>
              <a:t>2 - Develop a plan as a group and then follow that plan, or Standard Operating Procedure (SOP).</a:t>
            </a:r>
          </a:p>
          <a:p>
            <a:pPr defTabSz="457200">
              <a:defRPr sz="1200">
                <a:latin typeface="Helvetica"/>
                <a:ea typeface="Helvetica"/>
                <a:cs typeface="Helvetica"/>
                <a:sym typeface="Helvetica"/>
              </a:defRPr>
            </a:pPr>
            <a:r>
              <a:rPr lang="en-US" dirty="0"/>
              <a:t>3 - MAKE SURE that Incident Command is established immediately!</a:t>
            </a:r>
          </a:p>
          <a:p>
            <a:pPr defTabSz="457200">
              <a:defRPr sz="1200">
                <a:latin typeface="Helvetica"/>
                <a:ea typeface="Helvetica"/>
                <a:cs typeface="Helvetica"/>
                <a:sym typeface="Helvetica"/>
              </a:defRPr>
            </a:pPr>
            <a:r>
              <a:rPr lang="en-US" dirty="0"/>
              <a:t>4 - Immediately begin to collect, document and prioritize incidents within your response area. Make sure that all the structures or target hazards in your area are checked, cleared and documented.</a:t>
            </a:r>
          </a:p>
          <a:p>
            <a:pPr defTabSz="457200">
              <a:defRPr sz="1200">
                <a:latin typeface="Helvetica"/>
                <a:ea typeface="Helvetica"/>
                <a:cs typeface="Helvetica"/>
                <a:sym typeface="Helvetica"/>
              </a:defRPr>
            </a:pPr>
            <a:r>
              <a:rPr lang="en-US" dirty="0"/>
              <a:t>5 - Once you have identified the priorities, assign responders with appropriate training to mitigate the situation(s).</a:t>
            </a:r>
          </a:p>
          <a:p>
            <a:pPr defTabSz="457200">
              <a:defRPr sz="1200">
                <a:latin typeface="Helvetica"/>
                <a:ea typeface="Helvetica"/>
                <a:cs typeface="Helvetica"/>
                <a:sym typeface="Helvetica"/>
              </a:defRPr>
            </a:pPr>
            <a:r>
              <a:rPr lang="en-US" dirty="0"/>
              <a:t>6 - Deploy your response teams, document who is going, to where, to do what and when and how you will communicate with them.</a:t>
            </a:r>
          </a:p>
          <a:p>
            <a:pPr eaLnBrk="1" hangingPunct="1"/>
            <a:endParaRPr lang="en-US" altLang="en-US" dirty="0"/>
          </a:p>
        </p:txBody>
      </p:sp>
    </p:spTree>
    <p:extLst>
      <p:ext uri="{BB962C8B-B14F-4D97-AF65-F5344CB8AC3E}">
        <p14:creationId xmlns:p14="http://schemas.microsoft.com/office/powerpoint/2010/main" val="146195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152BECEC-F451-4A73-8970-9A9DF92EFD8E}" type="slidenum">
              <a:rPr lang="en-US" altLang="en-US" b="0"/>
              <a:pPr algn="r">
                <a:spcBef>
                  <a:spcPct val="0"/>
                </a:spcBef>
              </a:pPr>
              <a:t>12</a:t>
            </a:fld>
            <a:endParaRPr lang="en-US" alt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Start at 1:50  Go to 8:00</a:t>
            </a:r>
          </a:p>
          <a:p>
            <a:pPr eaLnBrk="1" hangingPunct="1"/>
            <a:endParaRPr lang="en-US" altLang="en-US" dirty="0"/>
          </a:p>
          <a:p>
            <a:pPr eaLnBrk="1" hangingPunct="1"/>
            <a:r>
              <a:rPr lang="en-US" altLang="en-US" dirty="0"/>
              <a:t>19 </a:t>
            </a:r>
            <a:r>
              <a:rPr lang="en-US" altLang="en-US"/>
              <a:t>min total video</a:t>
            </a:r>
            <a:endParaRPr lang="en-US" altLang="en-US" dirty="0"/>
          </a:p>
        </p:txBody>
      </p:sp>
    </p:spTree>
    <p:extLst>
      <p:ext uri="{BB962C8B-B14F-4D97-AF65-F5344CB8AC3E}">
        <p14:creationId xmlns:p14="http://schemas.microsoft.com/office/powerpoint/2010/main" val="344639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AE8434B5-22C3-4FBA-8892-ECC33C6CE2F0}" type="slidenum">
              <a:rPr lang="en-US" altLang="en-US" b="0"/>
              <a:pPr algn="r">
                <a:spcBef>
                  <a:spcPct val="0"/>
                </a:spcBef>
              </a:pPr>
              <a:t>13</a:t>
            </a:fld>
            <a:endParaRPr lang="en-US" altLang="en-US"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CP = command staff</a:t>
            </a:r>
          </a:p>
        </p:txBody>
      </p:sp>
    </p:spTree>
    <p:extLst>
      <p:ext uri="{BB962C8B-B14F-4D97-AF65-F5344CB8AC3E}">
        <p14:creationId xmlns:p14="http://schemas.microsoft.com/office/powerpoint/2010/main" val="357575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586612FE-088A-49AA-BF50-79D63854C344}" type="slidenum">
              <a:rPr lang="en-US" altLang="en-US" b="0"/>
              <a:pPr algn="r">
                <a:spcBef>
                  <a:spcPct val="0"/>
                </a:spcBef>
              </a:pPr>
              <a:t>14</a:t>
            </a:fld>
            <a:endParaRPr lang="en-US" altLang="en-US"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2412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AE8434B5-22C3-4FBA-8892-ECC33C6CE2F0}" type="slidenum">
              <a:rPr lang="en-US" altLang="en-US" b="0"/>
              <a:pPr algn="r">
                <a:spcBef>
                  <a:spcPct val="0"/>
                </a:spcBef>
              </a:pPr>
              <a:t>15</a:t>
            </a:fld>
            <a:endParaRPr lang="en-US" altLang="en-US"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CP = command staff</a:t>
            </a:r>
          </a:p>
        </p:txBody>
      </p:sp>
    </p:spTree>
    <p:extLst>
      <p:ext uri="{BB962C8B-B14F-4D97-AF65-F5344CB8AC3E}">
        <p14:creationId xmlns:p14="http://schemas.microsoft.com/office/powerpoint/2010/main" val="3575750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586612FE-088A-49AA-BF50-79D63854C344}" type="slidenum">
              <a:rPr lang="en-US" altLang="en-US" b="0"/>
              <a:pPr algn="r">
                <a:spcBef>
                  <a:spcPct val="0"/>
                </a:spcBef>
              </a:pPr>
              <a:t>16</a:t>
            </a:fld>
            <a:endParaRPr lang="en-US" altLang="en-US"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2412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71C1B6BD-E316-4B55-8889-B2030474F1DA}" type="slidenum">
              <a:rPr lang="en-US" altLang="en-US" b="0"/>
              <a:pPr algn="r">
                <a:spcBef>
                  <a:spcPct val="0"/>
                </a:spcBef>
              </a:pPr>
              <a:t>17</a:t>
            </a:fld>
            <a:endParaRPr lang="en-US" altLang="en-US"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LA-CERT; pad and pen</a:t>
            </a:r>
          </a:p>
        </p:txBody>
      </p:sp>
    </p:spTree>
    <p:extLst>
      <p:ext uri="{BB962C8B-B14F-4D97-AF65-F5344CB8AC3E}">
        <p14:creationId xmlns:p14="http://schemas.microsoft.com/office/powerpoint/2010/main" val="412603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672E8CE3-43E4-4B92-9C05-372362F94A49}" type="slidenum">
              <a:rPr lang="en-US" altLang="en-US" b="0"/>
              <a:pPr algn="r">
                <a:spcBef>
                  <a:spcPct val="0"/>
                </a:spcBef>
              </a:pPr>
              <a:t>18</a:t>
            </a:fld>
            <a:endParaRPr lang="en-US" altLang="en-US"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697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09A14FD1-34C3-49B1-9D2A-1A13E357236D}" type="slidenum">
              <a:rPr lang="en-US" altLang="en-US" b="0"/>
              <a:pPr algn="r">
                <a:spcBef>
                  <a:spcPct val="0"/>
                </a:spcBef>
              </a:pPr>
              <a:t>19</a:t>
            </a:fld>
            <a:endParaRPr lang="en-US" altLang="en-US"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1" kern="1200" dirty="0">
                <a:solidFill>
                  <a:schemeClr val="tx1"/>
                </a:solidFill>
                <a:effectLst/>
                <a:latin typeface="Times" pitchFamily="18" charset="0"/>
                <a:ea typeface="+mn-ea"/>
                <a:cs typeface="+mn-cs"/>
              </a:rPr>
              <a:t>Completed by CERT members as they travel through the area to the CERT staging location, then given to the CERT IC/TL; provides a summary of overall hazards in selected areas, including:</a:t>
            </a:r>
            <a:endParaRPr lang="en-US" sz="1200" b="0" i="0" kern="1200" dirty="0">
              <a:solidFill>
                <a:schemeClr val="tx1"/>
              </a:solidFill>
              <a:effectLst/>
              <a:latin typeface="Times" pitchFamily="18" charset="0"/>
              <a:ea typeface="+mn-ea"/>
              <a:cs typeface="+mn-cs"/>
            </a:endParaRPr>
          </a:p>
          <a:p>
            <a:r>
              <a:rPr lang="en-US" sz="1200" b="0" i="0" kern="1200" dirty="0">
                <a:solidFill>
                  <a:schemeClr val="tx1"/>
                </a:solidFill>
                <a:effectLst/>
                <a:latin typeface="Times" pitchFamily="18" charset="0"/>
                <a:ea typeface="+mn-ea"/>
                <a:cs typeface="+mn-cs"/>
              </a:rPr>
              <a:t>	Fires; Utility hazards; Structural damage; Injuries and casualties; Available access</a:t>
            </a:r>
          </a:p>
          <a:p>
            <a:r>
              <a:rPr lang="en-US" sz="1200" b="0" i="0" kern="1200" dirty="0">
                <a:solidFill>
                  <a:schemeClr val="tx1"/>
                </a:solidFill>
                <a:effectLst/>
                <a:latin typeface="Times" pitchFamily="18" charset="0"/>
                <a:ea typeface="+mn-ea"/>
                <a:cs typeface="+mn-cs"/>
              </a:rPr>
              <a:t>	Essential for prioritizing and formulating action plans.</a:t>
            </a:r>
          </a:p>
          <a:p>
            <a:pPr eaLnBrk="1" hangingPunct="1"/>
            <a:endParaRPr lang="en-US" altLang="en-US" baseline="0" dirty="0"/>
          </a:p>
          <a:p>
            <a:pPr eaLnBrk="1" hangingPunct="1"/>
            <a:r>
              <a:rPr lang="en-US" altLang="en-US" baseline="0" dirty="0"/>
              <a:t>IC makes </a:t>
            </a:r>
            <a:r>
              <a:rPr lang="en-US" altLang="en-US" baseline="0" dirty="0" err="1"/>
              <a:t>vol</a:t>
            </a:r>
            <a:r>
              <a:rPr lang="en-US" altLang="en-US" baseline="0" dirty="0"/>
              <a:t> assignments</a:t>
            </a:r>
          </a:p>
          <a:p>
            <a:endParaRPr lang="en-US" sz="1200" b="0" i="1" kern="1200" dirty="0">
              <a:solidFill>
                <a:schemeClr val="tx1"/>
              </a:solidFill>
              <a:effectLst/>
              <a:latin typeface="Times" pitchFamily="18" charset="0"/>
              <a:ea typeface="+mn-ea"/>
              <a:cs typeface="+mn-cs"/>
            </a:endParaRPr>
          </a:p>
          <a:p>
            <a:r>
              <a:rPr lang="en-US" sz="1200" b="0" i="1" kern="1200" dirty="0">
                <a:solidFill>
                  <a:schemeClr val="tx1"/>
                </a:solidFill>
                <a:effectLst/>
                <a:latin typeface="Times" pitchFamily="18" charset="0"/>
                <a:ea typeface="+mn-ea"/>
                <a:cs typeface="+mn-cs"/>
              </a:rPr>
              <a:t>Personnel Resources-Used to sign in CERT members as they arrive at the staging location; provides information about:</a:t>
            </a:r>
            <a:endParaRPr lang="en-US" sz="1200" b="0" i="0" kern="1200" dirty="0">
              <a:solidFill>
                <a:schemeClr val="tx1"/>
              </a:solidFill>
              <a:effectLst/>
              <a:latin typeface="Times" pitchFamily="18" charset="0"/>
              <a:ea typeface="+mn-ea"/>
              <a:cs typeface="+mn-cs"/>
            </a:endParaRPr>
          </a:p>
          <a:p>
            <a:r>
              <a:rPr lang="en-US" sz="1200" b="0" i="0" kern="1200" dirty="0">
                <a:solidFill>
                  <a:schemeClr val="tx1"/>
                </a:solidFill>
                <a:effectLst/>
                <a:latin typeface="Times" pitchFamily="18" charset="0"/>
                <a:ea typeface="+mn-ea"/>
                <a:cs typeface="+mn-cs"/>
              </a:rPr>
              <a:t>	Who is on site; When they arrived; When they were assigned; Their special skills</a:t>
            </a:r>
          </a:p>
          <a:p>
            <a:r>
              <a:rPr lang="en-US" sz="1200" b="0" i="0" kern="1200" dirty="0">
                <a:solidFill>
                  <a:schemeClr val="tx1"/>
                </a:solidFill>
                <a:effectLst/>
                <a:latin typeface="Times" pitchFamily="18" charset="0"/>
                <a:ea typeface="+mn-ea"/>
                <a:cs typeface="+mn-cs"/>
              </a:rPr>
              <a:t>	Used by staging personnel to track personnel availability</a:t>
            </a:r>
          </a:p>
          <a:p>
            <a:pPr eaLnBrk="1" hangingPunct="1"/>
            <a:endParaRPr lang="en-US" altLang="en-US" baseline="0" dirty="0"/>
          </a:p>
          <a:p>
            <a:pPr eaLnBrk="1" hangingPunct="1"/>
            <a:r>
              <a:rPr lang="en-US" sz="1200" b="0" i="1" kern="1200" dirty="0">
                <a:solidFill>
                  <a:schemeClr val="tx1"/>
                </a:solidFill>
                <a:effectLst/>
                <a:latin typeface="Times" pitchFamily="18" charset="0"/>
                <a:ea typeface="+mn-ea"/>
                <a:cs typeface="+mn-cs"/>
              </a:rPr>
              <a:t>Incident Assignment Tracking</a:t>
            </a:r>
            <a:r>
              <a:rPr lang="en-US" sz="1200" b="0" i="1" kern="1200" baseline="0" dirty="0">
                <a:solidFill>
                  <a:schemeClr val="tx1"/>
                </a:solidFill>
                <a:effectLst/>
                <a:latin typeface="Times" pitchFamily="18" charset="0"/>
                <a:ea typeface="+mn-ea"/>
                <a:cs typeface="+mn-cs"/>
              </a:rPr>
              <a:t> Log-</a:t>
            </a:r>
            <a:r>
              <a:rPr lang="en-US" sz="1200" b="0" i="1" kern="1200" dirty="0">
                <a:solidFill>
                  <a:schemeClr val="tx1"/>
                </a:solidFill>
                <a:effectLst/>
                <a:latin typeface="Times" pitchFamily="18" charset="0"/>
                <a:ea typeface="+mn-ea"/>
                <a:cs typeface="+mn-cs"/>
              </a:rPr>
              <a:t>Used by the Command Post for keeping abreast of situation status; contains essential information for tracking the overall situation</a:t>
            </a:r>
            <a:endParaRPr lang="en-US" altLang="en-US" dirty="0"/>
          </a:p>
        </p:txBody>
      </p:sp>
    </p:spTree>
    <p:extLst>
      <p:ext uri="{BB962C8B-B14F-4D97-AF65-F5344CB8AC3E}">
        <p14:creationId xmlns:p14="http://schemas.microsoft.com/office/powerpoint/2010/main" val="3210529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D1151A1E-281B-4658-B619-225E3E9CD648}" type="slidenum">
              <a:rPr lang="en-US" altLang="en-US" b="0"/>
              <a:pPr algn="r">
                <a:spcBef>
                  <a:spcPct val="0"/>
                </a:spcBef>
              </a:pPr>
              <a:t>20</a:t>
            </a:fld>
            <a:endParaRPr lang="en-US" altLang="en-US"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Incident </a:t>
            </a:r>
            <a:r>
              <a:rPr lang="en-US" altLang="en-US" dirty="0" err="1"/>
              <a:t>Assigment</a:t>
            </a:r>
            <a:r>
              <a:rPr lang="en-US" altLang="en-US" dirty="0"/>
              <a:t>/Tracking Log-</a:t>
            </a:r>
            <a:r>
              <a:rPr lang="en-US" sz="1200" b="0" i="1" kern="1200" dirty="0">
                <a:solidFill>
                  <a:schemeClr val="tx1"/>
                </a:solidFill>
                <a:effectLst/>
                <a:latin typeface="Times" pitchFamily="18" charset="0"/>
                <a:ea typeface="+mn-ea"/>
                <a:cs typeface="+mn-cs"/>
              </a:rPr>
              <a:t>Used by the Command Post to provide instructions to functional teams; used by teams to log their actions and report new damage assessment information</a:t>
            </a:r>
            <a:endParaRPr lang="en-US" altLang="en-US" dirty="0"/>
          </a:p>
        </p:txBody>
      </p:sp>
    </p:spTree>
    <p:extLst>
      <p:ext uri="{BB962C8B-B14F-4D97-AF65-F5344CB8AC3E}">
        <p14:creationId xmlns:p14="http://schemas.microsoft.com/office/powerpoint/2010/main" val="132728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pitchFamily="18" charset="0"/>
              </a:defRPr>
            </a:lvl1pPr>
            <a:lvl2pPr marL="702693" indent="-270267" eaLnBrk="0" hangingPunct="0">
              <a:spcBef>
                <a:spcPct val="30000"/>
              </a:spcBef>
              <a:defRPr sz="1100">
                <a:solidFill>
                  <a:schemeClr val="tx1"/>
                </a:solidFill>
                <a:latin typeface="Times" pitchFamily="18" charset="0"/>
              </a:defRPr>
            </a:lvl2pPr>
            <a:lvl3pPr marL="1081067" indent="-216214" eaLnBrk="0" hangingPunct="0">
              <a:spcBef>
                <a:spcPct val="30000"/>
              </a:spcBef>
              <a:defRPr sz="1100">
                <a:solidFill>
                  <a:schemeClr val="tx1"/>
                </a:solidFill>
                <a:latin typeface="Times" pitchFamily="18" charset="0"/>
              </a:defRPr>
            </a:lvl3pPr>
            <a:lvl4pPr marL="1513494" indent="-216214" eaLnBrk="0" hangingPunct="0">
              <a:spcBef>
                <a:spcPct val="30000"/>
              </a:spcBef>
              <a:defRPr sz="1100">
                <a:solidFill>
                  <a:schemeClr val="tx1"/>
                </a:solidFill>
                <a:latin typeface="Times" pitchFamily="18" charset="0"/>
              </a:defRPr>
            </a:lvl4pPr>
            <a:lvl5pPr marL="1945922" indent="-216214" eaLnBrk="0" hangingPunct="0">
              <a:spcBef>
                <a:spcPct val="30000"/>
              </a:spcBef>
              <a:defRPr sz="1100">
                <a:solidFill>
                  <a:schemeClr val="tx1"/>
                </a:solidFill>
                <a:latin typeface="Times" pitchFamily="18" charset="0"/>
              </a:defRPr>
            </a:lvl5pPr>
            <a:lvl6pPr marL="2378348" indent="-216214" eaLnBrk="0" fontAlgn="base" hangingPunct="0">
              <a:spcBef>
                <a:spcPct val="30000"/>
              </a:spcBef>
              <a:spcAft>
                <a:spcPct val="0"/>
              </a:spcAft>
              <a:defRPr sz="1100">
                <a:solidFill>
                  <a:schemeClr val="tx1"/>
                </a:solidFill>
                <a:latin typeface="Times" pitchFamily="18" charset="0"/>
              </a:defRPr>
            </a:lvl6pPr>
            <a:lvl7pPr marL="2810776" indent="-216214" eaLnBrk="0" fontAlgn="base" hangingPunct="0">
              <a:spcBef>
                <a:spcPct val="30000"/>
              </a:spcBef>
              <a:spcAft>
                <a:spcPct val="0"/>
              </a:spcAft>
              <a:defRPr sz="1100">
                <a:solidFill>
                  <a:schemeClr val="tx1"/>
                </a:solidFill>
                <a:latin typeface="Times" pitchFamily="18" charset="0"/>
              </a:defRPr>
            </a:lvl7pPr>
            <a:lvl8pPr marL="3243202" indent="-216214" eaLnBrk="0" fontAlgn="base" hangingPunct="0">
              <a:spcBef>
                <a:spcPct val="30000"/>
              </a:spcBef>
              <a:spcAft>
                <a:spcPct val="0"/>
              </a:spcAft>
              <a:defRPr sz="1100">
                <a:solidFill>
                  <a:schemeClr val="tx1"/>
                </a:solidFill>
                <a:latin typeface="Times" pitchFamily="18" charset="0"/>
              </a:defRPr>
            </a:lvl8pPr>
            <a:lvl9pPr marL="3675629" indent="-216214" eaLnBrk="0" fontAlgn="base" hangingPunct="0">
              <a:spcBef>
                <a:spcPct val="30000"/>
              </a:spcBef>
              <a:spcAft>
                <a:spcPct val="0"/>
              </a:spcAft>
              <a:defRPr sz="1100">
                <a:solidFill>
                  <a:schemeClr val="tx1"/>
                </a:solidFill>
                <a:latin typeface="Times" pitchFamily="18" charset="0"/>
              </a:defRPr>
            </a:lvl9pPr>
          </a:lstStyle>
          <a:p>
            <a:pPr>
              <a:spcBef>
                <a:spcPct val="0"/>
              </a:spcBef>
            </a:pPr>
            <a:fld id="{7D4E6330-C3F1-45CE-8014-4A5007C24016}" type="slidenum">
              <a:rPr lang="en-US" altLang="en-US" sz="1200"/>
              <a:pPr>
                <a:spcBef>
                  <a:spcPct val="0"/>
                </a:spcBef>
              </a:pPr>
              <a:t>1</a:t>
            </a:fld>
            <a:endParaRPr lang="en-US" altLang="en-US" sz="1200"/>
          </a:p>
        </p:txBody>
      </p:sp>
    </p:spTree>
    <p:extLst>
      <p:ext uri="{BB962C8B-B14F-4D97-AF65-F5344CB8AC3E}">
        <p14:creationId xmlns:p14="http://schemas.microsoft.com/office/powerpoint/2010/main" val="3955247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83F4A072-2C38-4E66-8532-A6B7E20A3221}" type="slidenum">
              <a:rPr lang="en-US" altLang="en-US" b="0"/>
              <a:pPr algn="r">
                <a:spcBef>
                  <a:spcPct val="0"/>
                </a:spcBef>
              </a:pPr>
              <a:t>21</a:t>
            </a:fld>
            <a:endParaRPr lang="en-US" altLang="en-US"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1" kern="1200" dirty="0">
                <a:solidFill>
                  <a:schemeClr val="tx1"/>
                </a:solidFill>
                <a:effectLst/>
                <a:latin typeface="Times" pitchFamily="18" charset="0"/>
                <a:ea typeface="+mn-ea"/>
                <a:cs typeface="+mn-cs"/>
              </a:rPr>
              <a:t>VTA Record-Completed by medical treatment area personnel to record victims entering the treatment area, their condition, and their status</a:t>
            </a:r>
            <a:endParaRPr lang="en-US" altLang="en-US" dirty="0"/>
          </a:p>
        </p:txBody>
      </p:sp>
    </p:spTree>
    <p:extLst>
      <p:ext uri="{BB962C8B-B14F-4D97-AF65-F5344CB8AC3E}">
        <p14:creationId xmlns:p14="http://schemas.microsoft.com/office/powerpoint/2010/main" val="181065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D44E4694-D20A-4307-9A68-ECE24875C740}" type="slidenum">
              <a:rPr lang="en-US" altLang="en-US" b="0"/>
              <a:pPr algn="r">
                <a:spcBef>
                  <a:spcPct val="0"/>
                </a:spcBef>
              </a:pPr>
              <a:t>22</a:t>
            </a:fld>
            <a:endParaRPr lang="en-US" alt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1" kern="1200" dirty="0" err="1">
                <a:solidFill>
                  <a:schemeClr val="tx1"/>
                </a:solidFill>
                <a:effectLst/>
                <a:latin typeface="Times" pitchFamily="18" charset="0"/>
                <a:ea typeface="+mn-ea"/>
                <a:cs typeface="+mn-cs"/>
              </a:rPr>
              <a:t>Comm</a:t>
            </a:r>
            <a:r>
              <a:rPr lang="en-US" sz="1200" b="0" i="1" kern="1200" dirty="0">
                <a:solidFill>
                  <a:schemeClr val="tx1"/>
                </a:solidFill>
                <a:effectLst/>
                <a:latin typeface="Times" pitchFamily="18" charset="0"/>
                <a:ea typeface="+mn-ea"/>
                <a:cs typeface="+mn-cs"/>
              </a:rPr>
              <a:t> Log-Completed by the radio operator; used to log incoming and outgoing transmissions</a:t>
            </a:r>
          </a:p>
          <a:p>
            <a:pPr eaLnBrk="1" hangingPunct="1"/>
            <a:r>
              <a:rPr lang="en-US" sz="1200" b="0" i="1" kern="1200" dirty="0" err="1">
                <a:solidFill>
                  <a:schemeClr val="tx1"/>
                </a:solidFill>
                <a:effectLst/>
                <a:latin typeface="Times" pitchFamily="18" charset="0"/>
                <a:ea typeface="+mn-ea"/>
                <a:cs typeface="+mn-cs"/>
              </a:rPr>
              <a:t>Equipt</a:t>
            </a:r>
            <a:r>
              <a:rPr lang="en-US" sz="1200" b="0" i="1" kern="1200" dirty="0">
                <a:solidFill>
                  <a:schemeClr val="tx1"/>
                </a:solidFill>
                <a:effectLst/>
                <a:latin typeface="Times" pitchFamily="18" charset="0"/>
                <a:ea typeface="+mn-ea"/>
                <a:cs typeface="+mn-cs"/>
              </a:rPr>
              <a:t> Inventory-Used to check out and check in CERT-managed equipment</a:t>
            </a:r>
            <a:endParaRPr lang="en-US" altLang="en-US" dirty="0"/>
          </a:p>
        </p:txBody>
      </p:sp>
    </p:spTree>
    <p:extLst>
      <p:ext uri="{BB962C8B-B14F-4D97-AF65-F5344CB8AC3E}">
        <p14:creationId xmlns:p14="http://schemas.microsoft.com/office/powerpoint/2010/main" val="43714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F7B08D3D-D155-437A-AA29-A58658E61B59}" type="slidenum">
              <a:rPr lang="en-US" altLang="en-US" b="0"/>
              <a:pPr algn="r">
                <a:spcBef>
                  <a:spcPct val="0"/>
                </a:spcBef>
              </a:pPr>
              <a:t>23</a:t>
            </a:fld>
            <a:endParaRPr lang="en-US" altLang="en-US"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15531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F7B08D3D-D155-437A-AA29-A58658E61B59}" type="slidenum">
              <a:rPr lang="en-US" altLang="en-US" b="0"/>
              <a:pPr algn="r">
                <a:spcBef>
                  <a:spcPct val="0"/>
                </a:spcBef>
              </a:pPr>
              <a:t>24</a:t>
            </a:fld>
            <a:endParaRPr lang="en-US" altLang="en-US"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Read Scenario, including Damage Assessment</a:t>
            </a:r>
          </a:p>
          <a:p>
            <a:pPr eaLnBrk="1" hangingPunct="1"/>
            <a:r>
              <a:rPr lang="en-US" altLang="en-US" dirty="0"/>
              <a:t>Start Exercise</a:t>
            </a:r>
          </a:p>
          <a:p>
            <a:pPr eaLnBrk="1" hangingPunct="1"/>
            <a:r>
              <a:rPr lang="en-US" altLang="en-US" dirty="0"/>
              <a:t>20 minutes, then Debrief</a:t>
            </a:r>
          </a:p>
          <a:p>
            <a:pPr eaLnBrk="1" hangingPunct="1"/>
            <a:endParaRPr lang="en-US" altLang="en-US" dirty="0"/>
          </a:p>
        </p:txBody>
      </p:sp>
    </p:spTree>
    <p:extLst>
      <p:ext uri="{BB962C8B-B14F-4D97-AF65-F5344CB8AC3E}">
        <p14:creationId xmlns:p14="http://schemas.microsoft.com/office/powerpoint/2010/main" val="407566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F7B08D3D-D155-437A-AA29-A58658E61B59}" type="slidenum">
              <a:rPr lang="en-US" altLang="en-US" b="0"/>
              <a:pPr algn="r">
                <a:spcBef>
                  <a:spcPct val="0"/>
                </a:spcBef>
              </a:pPr>
              <a:t>25</a:t>
            </a:fld>
            <a:endParaRPr lang="en-US" altLang="en-US"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857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F7B08D3D-D155-437A-AA29-A58658E61B59}" type="slidenum">
              <a:rPr lang="en-US" altLang="en-US" b="0"/>
              <a:pPr algn="r">
                <a:spcBef>
                  <a:spcPct val="0"/>
                </a:spcBef>
              </a:pPr>
              <a:t>26</a:t>
            </a:fld>
            <a:endParaRPr lang="en-US" altLang="en-US"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Debrief</a:t>
            </a:r>
            <a:r>
              <a:rPr lang="en-US" altLang="en-US" baseline="0" dirty="0"/>
              <a:t> Prompts</a:t>
            </a:r>
            <a:endParaRPr lang="en-US" altLang="en-US" dirty="0"/>
          </a:p>
        </p:txBody>
      </p:sp>
    </p:spTree>
    <p:extLst>
      <p:ext uri="{BB962C8B-B14F-4D97-AF65-F5344CB8AC3E}">
        <p14:creationId xmlns:p14="http://schemas.microsoft.com/office/powerpoint/2010/main" val="1245946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843A1965-89D6-4AB8-AA2D-B638654CD2CD}" type="slidenum">
              <a:rPr lang="en-US" altLang="en-US" b="0"/>
              <a:pPr algn="r">
                <a:spcBef>
                  <a:spcPct val="0"/>
                </a:spcBef>
              </a:pPr>
              <a:t>27</a:t>
            </a:fld>
            <a:endParaRPr lang="en-US" altLang="en-US"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00295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152BECEC-F451-4A73-8970-9A9DF92EFD8E}" type="slidenum">
              <a:rPr lang="en-US" altLang="en-US" b="0"/>
              <a:pPr algn="r">
                <a:spcBef>
                  <a:spcPct val="0"/>
                </a:spcBef>
              </a:pPr>
              <a:t>28</a:t>
            </a:fld>
            <a:endParaRPr lang="en-US" alt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832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94E5A37B-9C5B-4D8F-93B4-4B87D52559BE}" type="slidenum">
              <a:rPr lang="en-US" altLang="en-US" smtClean="0"/>
              <a:pPr>
                <a:spcBef>
                  <a:spcPct val="0"/>
                </a:spcBef>
              </a:pPr>
              <a:t>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ICS was originally developed in the 1970s during massive wildfire suppression efforts in California and following a series of catastrophic wildfires in California's urban interface. Property damage ran into the millions, and many people died or were injured. Studies determined that response problems often related to communication and management deficiencies rather than lack of resources or failure of tactics. ICS is a fully scalable system of organizing funds, personnel, facilities, equipment, and communications. It can start small, grow and then contract as the incident warrants. Expanded by State of Cal into Standard Emergency</a:t>
            </a:r>
            <a:r>
              <a:rPr lang="en-US" baseline="0" dirty="0"/>
              <a:t> Management System, then </a:t>
            </a:r>
            <a:r>
              <a:rPr lang="en-US" dirty="0"/>
              <a:t>FEMA adopted SEMS and renamed it the National Incident Management System or NIMS.  (Also SEMS)</a:t>
            </a:r>
            <a:endParaRPr lang="en-US" altLang="en-US" dirty="0"/>
          </a:p>
        </p:txBody>
      </p:sp>
    </p:spTree>
    <p:extLst>
      <p:ext uri="{BB962C8B-B14F-4D97-AF65-F5344CB8AC3E}">
        <p14:creationId xmlns:p14="http://schemas.microsoft.com/office/powerpoint/2010/main" val="340681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A4A88C1D-7D86-465C-9859-4B09DB482CAF}" type="slidenum">
              <a:rPr lang="en-US" altLang="en-US" smtClean="0"/>
              <a:pPr>
                <a:spcBef>
                  <a:spcPct val="0"/>
                </a:spcBef>
              </a:pPr>
              <a:t>4</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6828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1798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A4A88C1D-7D86-465C-9859-4B09DB482CAF}" type="slidenum">
              <a:rPr lang="en-US" altLang="en-US" smtClean="0"/>
              <a:pPr>
                <a:spcBef>
                  <a:spcPct val="0"/>
                </a:spcBef>
              </a:pPr>
              <a:t>6</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Management Structure</a:t>
            </a:r>
            <a:r>
              <a:rPr lang="en-US" b="0" dirty="0"/>
              <a:t>: 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Terminology</a:t>
            </a:r>
            <a:r>
              <a:rPr lang="en-US" dirty="0"/>
              <a:t>  Speak the same language. We all see and describe situations differently. Train on using common terminology so we don’t play telephone in a disaster scenario. This will also allow a smooth transition of command or information to professional responders when they arrive.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1" dirty="0"/>
              <a:t>Communication</a:t>
            </a:r>
            <a:r>
              <a:rPr lang="en-US" dirty="0"/>
              <a:t> is the #1 issue cited in fire service after action reports as contributing to a chaotic, inefficient scene and we use radios every day. Practice with your communication tools! Make a communications plan! What radio channel will your responders switch to initially? What tactical channels have you designated? What channels are neighboring groups planning on using? How do you use your radio?</a:t>
            </a:r>
          </a:p>
          <a:p>
            <a:endParaRPr lang="en-US" dirty="0"/>
          </a:p>
          <a:p>
            <a:r>
              <a:rPr lang="en-US" b="1" dirty="0"/>
              <a:t>Action plan </a:t>
            </a:r>
            <a:r>
              <a:rPr lang="en-US" dirty="0"/>
              <a:t>Make a plan, use the plan, adjust the plan. If you don’t have a plan established before an incident occurs, you will not be happy with the your response or its effectiveness, especially if you will be operating for more than 6-8 hours.</a:t>
            </a:r>
          </a:p>
          <a:p>
            <a:endParaRPr lang="en-US" b="1" dirty="0"/>
          </a:p>
          <a:p>
            <a:r>
              <a:rPr lang="en-US" b="1" dirty="0"/>
              <a:t>Resource</a:t>
            </a:r>
            <a:r>
              <a:rPr lang="en-US" b="1" baseline="0" dirty="0"/>
              <a:t> Mgmt</a:t>
            </a:r>
            <a:r>
              <a:rPr lang="en-US" b="1" dirty="0"/>
              <a:t>. </a:t>
            </a:r>
            <a:r>
              <a:rPr lang="en-US" dirty="0"/>
              <a:t>You won’t know who has responded; what their skills are; who and where responders are assigned and when tasks get completed. You will have multiple personnel acting in similar capacities making decisions that contradict or overlap one-another.   Who has what supplies and equipment.</a:t>
            </a:r>
          </a:p>
          <a:p>
            <a:endParaRPr lang="en-US" dirty="0"/>
          </a:p>
          <a:p>
            <a:r>
              <a:rPr lang="en-US" b="1" dirty="0"/>
              <a:t>Accountability </a:t>
            </a:r>
            <a:r>
              <a:rPr lang="en-US" dirty="0"/>
              <a:t> Everyone working at your incident should be checked in and accounted for. Freelancers cause problem including; duplication of efforts, conducting actions that are counterproductive to the plan, engaging in activities unknown to the IC which can place CERT responders or patients in harms way and they also risk being hurt or killed and no one would know.</a:t>
            </a:r>
          </a:p>
          <a:p>
            <a:pPr eaLnBrk="1" hangingPunct="1"/>
            <a:endParaRPr lang="en-US" altLang="en-US" dirty="0"/>
          </a:p>
        </p:txBody>
      </p:sp>
    </p:spTree>
    <p:extLst>
      <p:ext uri="{BB962C8B-B14F-4D97-AF65-F5344CB8AC3E}">
        <p14:creationId xmlns:p14="http://schemas.microsoft.com/office/powerpoint/2010/main" val="182903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94E5A37B-9C5B-4D8F-93B4-4B87D52559BE}" type="slidenum">
              <a:rPr lang="en-US" altLang="en-US" smtClean="0"/>
              <a:pPr>
                <a:spcBef>
                  <a:spcPct val="0"/>
                </a:spcBef>
              </a:pPr>
              <a:t>7</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4616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94E5A37B-9C5B-4D8F-93B4-4B87D52559BE}" type="slidenum">
              <a:rPr lang="en-US" altLang="en-US" smtClean="0"/>
              <a:pPr>
                <a:spcBef>
                  <a:spcPct val="0"/>
                </a:spcBef>
              </a:pPr>
              <a:t>8</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A system whereby authority passes down from the top through a series of ranks in which each is accountable to the one directly superior.</a:t>
            </a:r>
          </a:p>
          <a:p>
            <a:r>
              <a:rPr lang="en-US" dirty="0"/>
              <a:t>2 - Each individual participating in the operation reports to only one supervisor. This eliminates the potential for individuals to receive conflicting orders from a variety of supervisors, thus increasing accountability, preventing freelancing, improving the flow of information, helping with the coordination of operational efforts, and enhancing operational safety. This concept is fundamental to the ICS chain of command structure.</a:t>
            </a:r>
          </a:p>
          <a:p>
            <a:r>
              <a:rPr lang="en-US" dirty="0"/>
              <a:t>3 - To limit the number of responsibilities and resources being managed by any individual, the ICS requires that any single person's span of control should be between three and seven individuals, with five being ideal. In other words, one manager should have no more than seven people working under them at any given time.</a:t>
            </a:r>
          </a:p>
          <a:p>
            <a:pPr eaLnBrk="1" hangingPunct="1"/>
            <a:endParaRPr lang="en-US" altLang="en-US" dirty="0"/>
          </a:p>
        </p:txBody>
      </p:sp>
    </p:spTree>
    <p:extLst>
      <p:ext uri="{BB962C8B-B14F-4D97-AF65-F5344CB8AC3E}">
        <p14:creationId xmlns:p14="http://schemas.microsoft.com/office/powerpoint/2010/main" val="242661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rPr dirty="0"/>
              <a:t>1 - The FIRST person to arrive at the command post must establish Incident Command (IC). If this does not occur and the person assigns themselves a task, then leaves the command post and then several other responders perform in the same way, you have no foundation to build your incident response from, you have responders who are freelancing, working without accountability and ultimately it will take longer (if you ever are able to) recover and implement an effective incident management system.</a:t>
            </a:r>
          </a:p>
          <a:p>
            <a:endParaRPr dirty="0"/>
          </a:p>
          <a:p>
            <a:r>
              <a:rPr dirty="0"/>
              <a:t>2 - Operations - Task masters. Operations is tasked with directing all actions to meet the incident objectives.</a:t>
            </a:r>
          </a:p>
          <a:p>
            <a:endParaRPr dirty="0"/>
          </a:p>
          <a:p>
            <a:r>
              <a:rPr dirty="0"/>
              <a:t>3 - Logistics - Logistics is tasked with providing all resources, services, and support required by the incident.</a:t>
            </a:r>
          </a:p>
          <a:p>
            <a:endParaRPr dirty="0"/>
          </a:p>
          <a:p>
            <a:r>
              <a:rPr dirty="0"/>
              <a:t>4 - Plans - The "information sponge". Planning is tasked with the collection and display of incident information, primarily consisting of the status of all resources and overall status of the incident.</a:t>
            </a:r>
          </a:p>
          <a:p>
            <a:endParaRPr dirty="0"/>
          </a:p>
          <a:p>
            <a:r>
              <a:rPr dirty="0"/>
              <a:t>5 - Finance - The money "men". Finance is tasked with tracking incident related costs, personnel records, requisitions, and administrating procurement contracts required by Logistics.</a:t>
            </a:r>
          </a:p>
        </p:txBody>
      </p:sp>
    </p:spTree>
    <p:extLst>
      <p:ext uri="{BB962C8B-B14F-4D97-AF65-F5344CB8AC3E}">
        <p14:creationId xmlns:p14="http://schemas.microsoft.com/office/powerpoint/2010/main" val="383076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cert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17463"/>
            <a:ext cx="1238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itiCorp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6286500"/>
            <a:ext cx="2047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fema_logo_small.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538" y="6173788"/>
            <a:ext cx="166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8" name="Rectangle 2"/>
          <p:cNvSpPr>
            <a:spLocks noGrp="1" noChangeArrowheads="1"/>
          </p:cNvSpPr>
          <p:nvPr>
            <p:ph type="ctrTitle"/>
          </p:nvPr>
        </p:nvSpPr>
        <p:spPr>
          <a:xfrm>
            <a:off x="295275" y="1382713"/>
            <a:ext cx="8543925" cy="1055687"/>
          </a:xfrm>
          <a:effectLst/>
        </p:spPr>
        <p:txBody>
          <a:bodyPr/>
          <a:lstStyle>
            <a:lvl1pPr>
              <a:defRPr sz="4400"/>
            </a:lvl1pPr>
          </a:lstStyle>
          <a:p>
            <a:r>
              <a:rPr lang="en-US"/>
              <a:t>Click to edit Master title style</a:t>
            </a:r>
          </a:p>
        </p:txBody>
      </p:sp>
      <p:sp>
        <p:nvSpPr>
          <p:cNvPr id="244739" name="Rectangle 3"/>
          <p:cNvSpPr>
            <a:spLocks noGrp="1" noChangeArrowheads="1"/>
          </p:cNvSpPr>
          <p:nvPr>
            <p:ph type="subTitle" idx="1"/>
          </p:nvPr>
        </p:nvSpPr>
        <p:spPr>
          <a:xfrm>
            <a:off x="1371600" y="4427538"/>
            <a:ext cx="6400800" cy="1752600"/>
          </a:xfrm>
        </p:spPr>
        <p:txBody>
          <a:bodyPr/>
          <a:lstStyle>
            <a:lvl1pPr marL="0" indent="0" algn="ctr">
              <a:buFont typeface="Arial" charset="0"/>
              <a:buNone/>
              <a:defRPr/>
            </a:lvl1pPr>
          </a:lstStyle>
          <a:p>
            <a:r>
              <a:rPr lang="en-US"/>
              <a:t>Click to edit Master subtitle style</a:t>
            </a:r>
          </a:p>
        </p:txBody>
      </p:sp>
    </p:spTree>
    <p:extLst>
      <p:ext uri="{BB962C8B-B14F-4D97-AF65-F5344CB8AC3E}">
        <p14:creationId xmlns:p14="http://schemas.microsoft.com/office/powerpoint/2010/main" val="23149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CERT Basic Training, Unit 6: CERT Organization</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6-</a:t>
            </a:r>
            <a:fld id="{0DEECFE7-8A68-4012-BB15-F0CFD2E3388B}" type="slidenum">
              <a:rPr lang="en-US"/>
              <a:pPr>
                <a:defRPr/>
              </a:pPr>
              <a:t>‹#›</a:t>
            </a:fld>
            <a:endParaRPr lang="en-US"/>
          </a:p>
        </p:txBody>
      </p:sp>
    </p:spTree>
    <p:extLst>
      <p:ext uri="{BB962C8B-B14F-4D97-AF65-F5344CB8AC3E}">
        <p14:creationId xmlns:p14="http://schemas.microsoft.com/office/powerpoint/2010/main" val="367576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304800"/>
            <a:ext cx="6477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CERT Basic Training, Unit 6: CERT Organization</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6-</a:t>
            </a:r>
            <a:fld id="{FFDE09C1-4D87-44A1-921D-829FFB04ED56}" type="slidenum">
              <a:rPr lang="en-US"/>
              <a:pPr>
                <a:defRPr/>
              </a:pPr>
              <a:t>‹#›</a:t>
            </a:fld>
            <a:endParaRPr lang="en-US"/>
          </a:p>
        </p:txBody>
      </p:sp>
    </p:spTree>
    <p:extLst>
      <p:ext uri="{BB962C8B-B14F-4D97-AF65-F5344CB8AC3E}">
        <p14:creationId xmlns:p14="http://schemas.microsoft.com/office/powerpoint/2010/main" val="2033081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xfrm>
            <a:off x="892969" y="1946672"/>
            <a:ext cx="7358063" cy="4018359"/>
          </a:xfrm>
          <a:prstGeom prst="rect">
            <a:avLst/>
          </a:prstGeom>
        </p:spPr>
        <p:txBody>
          <a:bodyPr anchor="t"/>
          <a:lstStyle>
            <a:lvl1pPr>
              <a:spcBef>
                <a:spcPts val="1687"/>
              </a:spcBef>
              <a:buSzPct val="70000"/>
              <a:buFont typeface="Zapf Dingbats"/>
              <a:buChar char="✦"/>
            </a:lvl1pPr>
            <a:lvl2pPr>
              <a:spcBef>
                <a:spcPts val="1687"/>
              </a:spcBef>
              <a:buSzPct val="70000"/>
              <a:buFont typeface="Zapf Dingbats"/>
              <a:buChar char="✦"/>
            </a:lvl2pPr>
            <a:lvl3pPr>
              <a:spcBef>
                <a:spcPts val="1687"/>
              </a:spcBef>
              <a:buSzPct val="70000"/>
              <a:buFont typeface="Zapf Dingbats"/>
              <a:buChar char="✦"/>
            </a:lvl3pPr>
            <a:lvl4pPr>
              <a:spcBef>
                <a:spcPts val="1687"/>
              </a:spcBef>
              <a:buSzPct val="70000"/>
              <a:buFont typeface="Zapf Dingbats"/>
              <a:buChar char="✦"/>
            </a:lvl4pPr>
            <a:lvl5pPr>
              <a:spcBef>
                <a:spcPts val="1687"/>
              </a:spcBef>
              <a:buSzPct val="70000"/>
              <a:buFont typeface="Zapf Dingbats"/>
              <a:buChar cha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40391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3327400" y="6219825"/>
            <a:ext cx="2895600" cy="476250"/>
          </a:xfrm>
          <a:prstGeom prst="rect">
            <a:avLst/>
          </a:prstGeom>
          <a:noFill/>
          <a:ln w="9525">
            <a:noFill/>
            <a:miter lim="800000"/>
            <a:headEnd/>
            <a:tailEnd/>
          </a:ln>
          <a:effectLst/>
        </p:spPr>
        <p:txBody>
          <a:bodyPr/>
          <a:lstStyle>
            <a:lvl1pPr>
              <a:defRPr/>
            </a:lvl1pPr>
          </a:lstStyle>
          <a:p>
            <a:pPr algn="ctr">
              <a:defRPr/>
            </a:pPr>
            <a:r>
              <a:rPr lang="en-US" sz="1400" b="0" dirty="0">
                <a:solidFill>
                  <a:schemeClr val="tx1"/>
                </a:solidFill>
              </a:rPr>
              <a:t>CERT Basic Training</a:t>
            </a:r>
          </a:p>
          <a:p>
            <a:pPr algn="ctr">
              <a:defRPr/>
            </a:pPr>
            <a:r>
              <a:rPr lang="en-US" sz="1400" b="0" dirty="0">
                <a:solidFill>
                  <a:schemeClr val="tx1"/>
                </a:solidFill>
              </a:rPr>
              <a:t>Unit 2: CERT Organization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buFont typeface="Arial"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7"/>
          <p:cNvSpPr>
            <a:spLocks noGrp="1" noChangeArrowheads="1"/>
          </p:cNvSpPr>
          <p:nvPr>
            <p:ph type="sldNum" sz="quarter" idx="10"/>
          </p:nvPr>
        </p:nvSpPr>
        <p:spPr>
          <a:xfrm>
            <a:off x="6692900" y="6245225"/>
            <a:ext cx="1003300" cy="476250"/>
          </a:xfrm>
        </p:spPr>
        <p:txBody>
          <a:bodyPr/>
          <a:lstStyle>
            <a:lvl1pPr>
              <a:defRPr/>
            </a:lvl1pPr>
          </a:lstStyle>
          <a:p>
            <a:pPr>
              <a:defRPr/>
            </a:pPr>
            <a:r>
              <a:rPr lang="en-US" dirty="0"/>
              <a:t>2-</a:t>
            </a:r>
            <a:fld id="{6679483B-FF70-46E1-9329-DC0B580AA7BB}" type="slidenum">
              <a:rPr lang="en-US" smtClean="0"/>
              <a:pPr>
                <a:defRPr/>
              </a:pPr>
              <a:t>‹#›</a:t>
            </a:fld>
            <a:endParaRPr lang="en-US" dirty="0"/>
          </a:p>
        </p:txBody>
      </p:sp>
    </p:spTree>
    <p:extLst>
      <p:ext uri="{BB962C8B-B14F-4D97-AF65-F5344CB8AC3E}">
        <p14:creationId xmlns:p14="http://schemas.microsoft.com/office/powerpoint/2010/main" val="90835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CERT Basic Training, Unit 6: CERT Organization</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6-</a:t>
            </a:r>
            <a:fld id="{18A13169-3A51-481E-9816-C91BBBB26255}" type="slidenum">
              <a:rPr lang="en-US"/>
              <a:pPr>
                <a:defRPr/>
              </a:pPr>
              <a:t>‹#›</a:t>
            </a:fld>
            <a:endParaRPr lang="en-US"/>
          </a:p>
        </p:txBody>
      </p:sp>
    </p:spTree>
    <p:extLst>
      <p:ext uri="{BB962C8B-B14F-4D97-AF65-F5344CB8AC3E}">
        <p14:creationId xmlns:p14="http://schemas.microsoft.com/office/powerpoint/2010/main" val="165715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CERT Basic Training, Unit 6: CERT Organization</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6-</a:t>
            </a:r>
            <a:fld id="{180467CA-93EF-4638-8EED-4F7A58D62194}" type="slidenum">
              <a:rPr lang="en-US"/>
              <a:pPr>
                <a:defRPr/>
              </a:pPr>
              <a:t>‹#›</a:t>
            </a:fld>
            <a:endParaRPr lang="en-US"/>
          </a:p>
        </p:txBody>
      </p:sp>
    </p:spTree>
    <p:extLst>
      <p:ext uri="{BB962C8B-B14F-4D97-AF65-F5344CB8AC3E}">
        <p14:creationId xmlns:p14="http://schemas.microsoft.com/office/powerpoint/2010/main" val="30417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r>
              <a:rPr lang="en-US"/>
              <a:t>CERT Basic Training, Unit 6: CERT Organization</a:t>
            </a:r>
          </a:p>
        </p:txBody>
      </p:sp>
      <p:sp>
        <p:nvSpPr>
          <p:cNvPr id="8" name="Rectangle 7"/>
          <p:cNvSpPr>
            <a:spLocks noGrp="1" noChangeArrowheads="1"/>
          </p:cNvSpPr>
          <p:nvPr>
            <p:ph type="sldNum" sz="quarter" idx="11"/>
          </p:nvPr>
        </p:nvSpPr>
        <p:spPr>
          <a:ln/>
        </p:spPr>
        <p:txBody>
          <a:bodyPr/>
          <a:lstStyle>
            <a:lvl1pPr>
              <a:defRPr/>
            </a:lvl1pPr>
          </a:lstStyle>
          <a:p>
            <a:pPr>
              <a:defRPr/>
            </a:pPr>
            <a:r>
              <a:rPr lang="en-US"/>
              <a:t>6-</a:t>
            </a:r>
            <a:fld id="{61C9F092-0C0C-469B-9245-11572250CDF8}" type="slidenum">
              <a:rPr lang="en-US"/>
              <a:pPr>
                <a:defRPr/>
              </a:pPr>
              <a:t>‹#›</a:t>
            </a:fld>
            <a:endParaRPr lang="en-US"/>
          </a:p>
        </p:txBody>
      </p:sp>
    </p:spTree>
    <p:extLst>
      <p:ext uri="{BB962C8B-B14F-4D97-AF65-F5344CB8AC3E}">
        <p14:creationId xmlns:p14="http://schemas.microsoft.com/office/powerpoint/2010/main" val="363325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r>
              <a:rPr lang="en-US"/>
              <a:t>CERT Basic Training, Unit 6: CERT Organization</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t>6-</a:t>
            </a:r>
            <a:fld id="{171B2B11-88E9-46E8-9D3B-C01FB2F17E98}" type="slidenum">
              <a:rPr lang="en-US"/>
              <a:pPr>
                <a:defRPr/>
              </a:pPr>
              <a:t>‹#›</a:t>
            </a:fld>
            <a:endParaRPr lang="en-US"/>
          </a:p>
        </p:txBody>
      </p:sp>
    </p:spTree>
    <p:extLst>
      <p:ext uri="{BB962C8B-B14F-4D97-AF65-F5344CB8AC3E}">
        <p14:creationId xmlns:p14="http://schemas.microsoft.com/office/powerpoint/2010/main" val="38071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3327400" y="6219825"/>
            <a:ext cx="2895600" cy="476250"/>
          </a:xfrm>
        </p:spPr>
        <p:txBody>
          <a:bodyPr/>
          <a:lstStyle>
            <a:lvl1pPr>
              <a:defRPr/>
            </a:lvl1pPr>
          </a:lstStyle>
          <a:p>
            <a:pPr>
              <a:defRPr/>
            </a:pPr>
            <a:r>
              <a:rPr lang="en-US"/>
              <a:t>CERT Basic Training</a:t>
            </a:r>
          </a:p>
          <a:p>
            <a:pPr>
              <a:defRPr/>
            </a:pPr>
            <a:r>
              <a:rPr lang="en-US"/>
              <a:t>Unit 6: CERT Organization</a:t>
            </a:r>
          </a:p>
        </p:txBody>
      </p:sp>
      <p:sp>
        <p:nvSpPr>
          <p:cNvPr id="3" name="Rectangle 7"/>
          <p:cNvSpPr>
            <a:spLocks noGrp="1" noChangeArrowheads="1"/>
          </p:cNvSpPr>
          <p:nvPr>
            <p:ph type="sldNum" sz="quarter" idx="11"/>
          </p:nvPr>
        </p:nvSpPr>
        <p:spPr>
          <a:xfrm>
            <a:off x="6731000" y="6245225"/>
            <a:ext cx="965200" cy="476250"/>
          </a:xfrm>
        </p:spPr>
        <p:txBody>
          <a:bodyPr/>
          <a:lstStyle>
            <a:lvl1pPr>
              <a:defRPr/>
            </a:lvl1pPr>
          </a:lstStyle>
          <a:p>
            <a:pPr>
              <a:defRPr/>
            </a:pPr>
            <a:r>
              <a:rPr lang="en-US"/>
              <a:t>6-</a:t>
            </a:r>
            <a:fld id="{7B3075F7-FF40-4D50-9512-43CE0F5AE8F9}" type="slidenum">
              <a:rPr lang="en-US"/>
              <a:pPr>
                <a:defRPr/>
              </a:pPr>
              <a:t>‹#›</a:t>
            </a:fld>
            <a:endParaRPr lang="en-US"/>
          </a:p>
        </p:txBody>
      </p:sp>
    </p:spTree>
    <p:extLst>
      <p:ext uri="{BB962C8B-B14F-4D97-AF65-F5344CB8AC3E}">
        <p14:creationId xmlns:p14="http://schemas.microsoft.com/office/powerpoint/2010/main" val="215183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CERT Basic Training, Unit 6: CERT Organization</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6-</a:t>
            </a:r>
            <a:fld id="{C12CFD6A-35B7-4685-B0AF-946E7D29DB8B}" type="slidenum">
              <a:rPr lang="en-US"/>
              <a:pPr>
                <a:defRPr/>
              </a:pPr>
              <a:t>‹#›</a:t>
            </a:fld>
            <a:endParaRPr lang="en-US"/>
          </a:p>
        </p:txBody>
      </p:sp>
    </p:spTree>
    <p:extLst>
      <p:ext uri="{BB962C8B-B14F-4D97-AF65-F5344CB8AC3E}">
        <p14:creationId xmlns:p14="http://schemas.microsoft.com/office/powerpoint/2010/main" val="17405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CERT Basic Training, Unit 6: CERT Organization</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6-</a:t>
            </a:r>
            <a:fld id="{C66339DD-D940-4965-85B3-792C0B21F148}" type="slidenum">
              <a:rPr lang="en-US"/>
              <a:pPr>
                <a:defRPr/>
              </a:pPr>
              <a:t>‹#›</a:t>
            </a:fld>
            <a:endParaRPr lang="en-US"/>
          </a:p>
        </p:txBody>
      </p:sp>
    </p:spTree>
    <p:extLst>
      <p:ext uri="{BB962C8B-B14F-4D97-AF65-F5344CB8AC3E}">
        <p14:creationId xmlns:p14="http://schemas.microsoft.com/office/powerpoint/2010/main" val="229157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152400" y="304800"/>
            <a:ext cx="8839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8" name="Picture 4" descr="cert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2263" y="6156325"/>
            <a:ext cx="1238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8" name="Rectangle 6"/>
          <p:cNvSpPr>
            <a:spLocks noGrp="1" noChangeArrowheads="1"/>
          </p:cNvSpPr>
          <p:nvPr>
            <p:ph type="ftr" sz="quarter" idx="3"/>
          </p:nvPr>
        </p:nvSpPr>
        <p:spPr bwMode="auto">
          <a:xfrm>
            <a:off x="25146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r>
              <a:rPr lang="en-US"/>
              <a:t>CERT Basic Training, Unit 6: CERT Organization</a:t>
            </a:r>
          </a:p>
        </p:txBody>
      </p:sp>
      <p:sp>
        <p:nvSpPr>
          <p:cNvPr id="243719" name="Rectangle 7"/>
          <p:cNvSpPr>
            <a:spLocks noGrp="1" noChangeArrowheads="1"/>
          </p:cNvSpPr>
          <p:nvPr>
            <p:ph type="sldNum" sz="quarter" idx="4"/>
          </p:nvPr>
        </p:nvSpPr>
        <p:spPr bwMode="auto">
          <a:xfrm>
            <a:off x="5562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r>
              <a:rPr lang="en-US"/>
              <a:t>6-</a:t>
            </a:r>
            <a:fld id="{02C6A7CC-92A6-479F-BB3C-BCB67EBC734C}" type="slidenum">
              <a:rPr lang="en-US"/>
              <a:pPr>
                <a:defRPr/>
              </a:pPr>
              <a:t>‹#›</a:t>
            </a:fld>
            <a:endParaRPr lang="en-US"/>
          </a:p>
        </p:txBody>
      </p:sp>
      <p:pic>
        <p:nvPicPr>
          <p:cNvPr id="1031" name="Picture 15" descr="fema_logo_small.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538" y="6173788"/>
            <a:ext cx="166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02" r:id="rId3"/>
    <p:sldLayoutId id="2147483803" r:id="rId4"/>
    <p:sldLayoutId id="2147483804" r:id="rId5"/>
    <p:sldLayoutId id="2147483805" r:id="rId6"/>
    <p:sldLayoutId id="2147483812" r:id="rId7"/>
    <p:sldLayoutId id="2147483806" r:id="rId8"/>
    <p:sldLayoutId id="2147483807" r:id="rId9"/>
    <p:sldLayoutId id="2147483808" r:id="rId10"/>
    <p:sldLayoutId id="2147483809" r:id="rId11"/>
    <p:sldLayoutId id="2147483813" r:id="rId12"/>
  </p:sldLayoutIdLst>
  <p:hf hd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rgbClr val="006600"/>
        </a:buClr>
        <a:buFont typeface="Arial" charset="0"/>
        <a:buChar char="●"/>
        <a:defRPr sz="3200">
          <a:solidFill>
            <a:srgbClr val="006600"/>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rgbClr val="006600"/>
          </a:solidFill>
          <a:latin typeface="+mn-lt"/>
        </a:defRPr>
      </a:lvl2pPr>
      <a:lvl3pPr marL="1143000" indent="-228600" algn="l" rtl="0" eaLnBrk="0" fontAlgn="base" hangingPunct="0">
        <a:spcBef>
          <a:spcPct val="20000"/>
        </a:spcBef>
        <a:spcAft>
          <a:spcPct val="0"/>
        </a:spcAft>
        <a:buClr>
          <a:srgbClr val="006600"/>
        </a:buClr>
        <a:buFont typeface="Wingdings" pitchFamily="2" charset="2"/>
        <a:buChar char="v"/>
        <a:defRPr sz="2400">
          <a:solidFill>
            <a:srgbClr val="006600"/>
          </a:solidFill>
          <a:latin typeface="+mn-lt"/>
        </a:defRPr>
      </a:lvl3pPr>
      <a:lvl4pPr marL="1600200" indent="-228600" algn="l" rtl="0" eaLnBrk="0" fontAlgn="base" hangingPunct="0">
        <a:spcBef>
          <a:spcPct val="20000"/>
        </a:spcBef>
        <a:spcAft>
          <a:spcPct val="0"/>
        </a:spcAft>
        <a:buClr>
          <a:srgbClr val="006600"/>
        </a:buClr>
        <a:buFont typeface="Wingdings" pitchFamily="2" charset="2"/>
        <a:buChar char="§"/>
        <a:defRPr sz="2000">
          <a:solidFill>
            <a:srgbClr val="006600"/>
          </a:solidFill>
          <a:latin typeface="+mn-lt"/>
        </a:defRPr>
      </a:lvl4pPr>
      <a:lvl5pPr marL="2057400" indent="-228600" algn="l" rtl="0" eaLnBrk="0" fontAlgn="base" hangingPunct="0">
        <a:spcBef>
          <a:spcPct val="20000"/>
        </a:spcBef>
        <a:spcAft>
          <a:spcPct val="0"/>
        </a:spcAft>
        <a:buClr>
          <a:srgbClr val="006600"/>
        </a:buClr>
        <a:buFont typeface="Wingdings" pitchFamily="2" charset="2"/>
        <a:buChar char="v"/>
        <a:defRPr sz="1600">
          <a:solidFill>
            <a:srgbClr val="006600"/>
          </a:solidFill>
          <a:latin typeface="+mn-lt"/>
        </a:defRPr>
      </a:lvl5pPr>
      <a:lvl6pPr marL="25146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6pPr>
      <a:lvl7pPr marL="29718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7pPr>
      <a:lvl8pPr marL="34290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8pPr>
      <a:lvl9pPr marL="38862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9.tif"/><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unG_Vj6u8eM?feature=oembed" TargetMode="Externa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hyperlink" Target="https://www.cityofberkeley.info/ACAlert/" TargetMode="External"/><Relationship Id="rId3" Type="http://schemas.openxmlformats.org/officeDocument/2006/relationships/image" Target="../media/image6.png"/><Relationship Id="rId7" Type="http://schemas.openxmlformats.org/officeDocument/2006/relationships/hyperlink" Target="https://training.fema.gov/is/crslist.aspx?all=tru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training.fema.gov/is/courseoverview.aspx?code=IS-200.b" TargetMode="External"/><Relationship Id="rId5" Type="http://schemas.openxmlformats.org/officeDocument/2006/relationships/hyperlink" Target="https://training.fema.gov/is/courseoverview.aspx?code=IS-100.b" TargetMode="External"/><Relationship Id="rId4" Type="http://schemas.openxmlformats.org/officeDocument/2006/relationships/image" Target="../media/image7.jpeg"/><Relationship Id="rId9" Type="http://schemas.openxmlformats.org/officeDocument/2006/relationships/hyperlink" Target="http://www.nixl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dirty="0"/>
              <a:t>CERT Organization</a:t>
            </a:r>
          </a:p>
        </p:txBody>
      </p:sp>
      <p:sp>
        <p:nvSpPr>
          <p:cNvPr id="5123" name="Rectangle 3"/>
          <p:cNvSpPr>
            <a:spLocks noGrp="1" noChangeArrowheads="1"/>
          </p:cNvSpPr>
          <p:nvPr>
            <p:ph type="subTitle" idx="1"/>
          </p:nvPr>
        </p:nvSpPr>
        <p:spPr>
          <a:xfrm>
            <a:off x="1439839" y="4632255"/>
            <a:ext cx="6400800" cy="1257906"/>
          </a:xfrm>
        </p:spPr>
        <p:txBody>
          <a:bodyPr/>
          <a:lstStyle/>
          <a:p>
            <a:pPr eaLnBrk="1" hangingPunct="1"/>
            <a:r>
              <a:rPr lang="en-US" altLang="en-US" b="1" dirty="0">
                <a:solidFill>
                  <a:schemeClr val="tx1"/>
                </a:solidFill>
              </a:rPr>
              <a:t>CERT Core Class</a:t>
            </a:r>
          </a:p>
        </p:txBody>
      </p:sp>
      <p:pic>
        <p:nvPicPr>
          <p:cNvPr id="4" name="Picture 3"/>
          <p:cNvPicPr>
            <a:picLocks noChangeAspect="1"/>
          </p:cNvPicPr>
          <p:nvPr/>
        </p:nvPicPr>
        <p:blipFill>
          <a:blip r:embed="rId3"/>
          <a:stretch>
            <a:fillRect/>
          </a:stretch>
        </p:blipFill>
        <p:spPr>
          <a:xfrm>
            <a:off x="7735611" y="0"/>
            <a:ext cx="1408389" cy="816520"/>
          </a:xfrm>
          <a:prstGeom prst="rect">
            <a:avLst/>
          </a:prstGeom>
        </p:spPr>
      </p:pic>
      <p:sp>
        <p:nvSpPr>
          <p:cNvPr id="5" name="object 4"/>
          <p:cNvSpPr/>
          <p:nvPr/>
        </p:nvSpPr>
        <p:spPr>
          <a:xfrm>
            <a:off x="7082119" y="5737412"/>
            <a:ext cx="2061882" cy="1120588"/>
          </a:xfrm>
          <a:prstGeom prst="rect">
            <a:avLst/>
          </a:prstGeom>
          <a:blipFill>
            <a:blip r:embed="rId4" cstate="print"/>
            <a:stretch>
              <a:fillRect/>
            </a:stretch>
          </a:blipFill>
        </p:spPr>
        <p:txBody>
          <a:bodyPr wrap="square" lIns="0" tIns="0" rIns="0" bIns="0" rtlCol="0"/>
          <a:lstStyle/>
          <a:p>
            <a:endParaRPr dirty="0"/>
          </a:p>
        </p:txBody>
      </p:sp>
      <p:sp>
        <p:nvSpPr>
          <p:cNvPr id="2" name="TextBox 1"/>
          <p:cNvSpPr txBox="1"/>
          <p:nvPr/>
        </p:nvSpPr>
        <p:spPr>
          <a:xfrm>
            <a:off x="2370415" y="5336271"/>
            <a:ext cx="3942105" cy="923330"/>
          </a:xfrm>
          <a:prstGeom prst="rect">
            <a:avLst/>
          </a:prstGeom>
          <a:noFill/>
        </p:spPr>
        <p:txBody>
          <a:bodyPr wrap="none" rtlCol="0">
            <a:spAutoFit/>
          </a:bodyPr>
          <a:lstStyle/>
          <a:p>
            <a:pPr algn="ctr"/>
            <a:r>
              <a:rPr lang="en-US" sz="1800" dirty="0">
                <a:solidFill>
                  <a:schemeClr val="tx1"/>
                </a:solidFill>
              </a:rPr>
              <a:t>997 Cedar</a:t>
            </a:r>
          </a:p>
          <a:p>
            <a:pPr algn="ctr"/>
            <a:r>
              <a:rPr lang="en-US" sz="1800" dirty="0">
                <a:solidFill>
                  <a:schemeClr val="tx1"/>
                </a:solidFill>
              </a:rPr>
              <a:t>8 June 2023</a:t>
            </a:r>
          </a:p>
          <a:p>
            <a:r>
              <a:rPr lang="en-US" sz="1800" dirty="0">
                <a:solidFill>
                  <a:schemeClr val="tx1"/>
                </a:solidFill>
              </a:rPr>
              <a:t>Bill Springer and Steve Greenberg</a:t>
            </a:r>
            <a:endParaRPr lang="en-US" sz="1800" dirty="0"/>
          </a:p>
        </p:txBody>
      </p:sp>
      <p:sp>
        <p:nvSpPr>
          <p:cNvPr id="3" name="TextBox 2"/>
          <p:cNvSpPr txBox="1"/>
          <p:nvPr/>
        </p:nvSpPr>
        <p:spPr>
          <a:xfrm>
            <a:off x="4394601" y="6496330"/>
            <a:ext cx="2327753" cy="338554"/>
          </a:xfrm>
          <a:prstGeom prst="rect">
            <a:avLst/>
          </a:prstGeom>
          <a:noFill/>
        </p:spPr>
        <p:txBody>
          <a:bodyPr wrap="none" rtlCol="0">
            <a:spAutoFit/>
          </a:bodyPr>
          <a:lstStyle/>
          <a:p>
            <a:r>
              <a:rPr lang="en-US" sz="1600" dirty="0">
                <a:solidFill>
                  <a:schemeClr val="tx1"/>
                </a:solidFill>
              </a:rPr>
              <a:t>Version: 05 June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ERT ICS STRUCTURE S.O.C. and Position Descriptions"/>
          <p:cNvSpPr>
            <a:spLocks noGrp="1"/>
          </p:cNvSpPr>
          <p:nvPr>
            <p:ph type="title"/>
          </p:nvPr>
        </p:nvSpPr>
        <p:spPr>
          <a:xfrm>
            <a:off x="-21798" y="15053"/>
            <a:ext cx="8927206" cy="1099735"/>
          </a:xfrm>
          <a:prstGeom prst="rect">
            <a:avLst/>
          </a:prstGeom>
        </p:spPr>
        <p:txBody>
          <a:bodyPr/>
          <a:lstStyle/>
          <a:p>
            <a:pPr>
              <a:defRPr sz="7200"/>
            </a:pPr>
            <a:r>
              <a:rPr sz="4000" dirty="0"/>
              <a:t>CERT I</a:t>
            </a:r>
            <a:r>
              <a:rPr lang="en-US" sz="4000" dirty="0"/>
              <a:t>ncident Command System</a:t>
            </a:r>
            <a:endParaRPr sz="4000" dirty="0"/>
          </a:p>
        </p:txBody>
      </p:sp>
      <p:sp>
        <p:nvSpPr>
          <p:cNvPr id="199" name="Text"/>
          <p:cNvSpPr/>
          <p:nvPr/>
        </p:nvSpPr>
        <p:spPr>
          <a:xfrm>
            <a:off x="21218001" y="3193734"/>
            <a:ext cx="716479" cy="461601"/>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r>
              <a:rPr sz="2531"/>
              <a:t>Text</a:t>
            </a:r>
          </a:p>
        </p:txBody>
      </p:sp>
      <p:sp>
        <p:nvSpPr>
          <p:cNvPr id="200" name="Incident Commander Commander"/>
          <p:cNvSpPr/>
          <p:nvPr/>
        </p:nvSpPr>
        <p:spPr>
          <a:xfrm>
            <a:off x="3741739" y="1599391"/>
            <a:ext cx="1590138" cy="625078"/>
          </a:xfrm>
          <a:prstGeom prst="roundRect">
            <a:avLst>
              <a:gd name="adj" fmla="val 21429"/>
            </a:avLst>
          </a:prstGeom>
          <a:ln w="25400">
            <a:solidFill>
              <a:srgbClr val="E32400"/>
            </a:solidFill>
            <a:miter lim="400000"/>
          </a:ln>
          <a:extLst>
            <a:ext uri="{C572A759-6A51-4108-AA02-DFA0A04FC94B}">
              <ma14:wrappingTextBoxFlag xmlns:ma14="http://schemas.microsoft.com/office/mac/drawingml/2011/main" xmlns="" val="1"/>
            </a:ext>
          </a:extLst>
        </p:spPr>
        <p:txBody>
          <a:bodyPr lIns="35719" tIns="35719" rIns="35719" bIns="35719" anchor="ctr"/>
          <a:lstStyle/>
          <a:p>
            <a:pPr algn="ctr">
              <a:defRPr sz="2500">
                <a:effectLst>
                  <a:outerShdw blurRad="38100" dist="12700" dir="5400000" rotWithShape="0">
                    <a:srgbClr val="000000">
                      <a:alpha val="50000"/>
                    </a:srgbClr>
                  </a:outerShdw>
                </a:effectLst>
              </a:defRPr>
            </a:pPr>
            <a:r>
              <a:rPr sz="1758" dirty="0">
                <a:solidFill>
                  <a:schemeClr val="tx1"/>
                </a:solidFill>
              </a:rPr>
              <a:t>Incident Commander</a:t>
            </a:r>
          </a:p>
        </p:txBody>
      </p:sp>
      <p:sp>
        <p:nvSpPr>
          <p:cNvPr id="201" name="Operations"/>
          <p:cNvSpPr/>
          <p:nvPr/>
        </p:nvSpPr>
        <p:spPr>
          <a:xfrm>
            <a:off x="642106" y="2701607"/>
            <a:ext cx="1419820" cy="625078"/>
          </a:xfrm>
          <a:prstGeom prst="roundRect">
            <a:avLst>
              <a:gd name="adj" fmla="val 21429"/>
            </a:avLst>
          </a:prstGeom>
          <a:ln w="25400">
            <a:solidFill>
              <a:srgbClr val="000000"/>
            </a:solidFill>
            <a:miter lim="400000"/>
          </a:ln>
          <a:extLst>
            <a:ext uri="{C572A759-6A51-4108-AA02-DFA0A04FC94B}">
              <ma14:wrappingTextBoxFlag xmlns:ma14="http://schemas.microsoft.com/office/mac/drawingml/2011/main" xmlns="" val="1"/>
            </a:ext>
          </a:extLst>
        </p:spPr>
        <p:txBody>
          <a:bodyPr lIns="35719" tIns="35719" rIns="35719" bIns="35719" anchor="ctr"/>
          <a:lstStyle>
            <a:lvl1pPr>
              <a:defRPr sz="2500">
                <a:effectLst>
                  <a:outerShdw blurRad="38100" dist="12700" dir="5400000" rotWithShape="0">
                    <a:srgbClr val="000000">
                      <a:alpha val="50000"/>
                    </a:srgbClr>
                  </a:outerShdw>
                </a:effectLst>
              </a:defRPr>
            </a:lvl1pPr>
          </a:lstStyle>
          <a:p>
            <a:pPr algn="ctr"/>
            <a:r>
              <a:rPr sz="1758" dirty="0">
                <a:solidFill>
                  <a:schemeClr val="tx1"/>
                </a:solidFill>
              </a:rPr>
              <a:t>Operations</a:t>
            </a:r>
          </a:p>
        </p:txBody>
      </p:sp>
      <p:sp>
        <p:nvSpPr>
          <p:cNvPr id="202" name="Logistics"/>
          <p:cNvSpPr/>
          <p:nvPr/>
        </p:nvSpPr>
        <p:spPr>
          <a:xfrm>
            <a:off x="2763737" y="2682898"/>
            <a:ext cx="1419820" cy="625078"/>
          </a:xfrm>
          <a:prstGeom prst="roundRect">
            <a:avLst>
              <a:gd name="adj" fmla="val 21429"/>
            </a:avLst>
          </a:prstGeom>
          <a:ln w="25400">
            <a:solidFill>
              <a:srgbClr val="000000"/>
            </a:solidFill>
            <a:miter lim="400000"/>
          </a:ln>
          <a:extLst>
            <a:ext uri="{C572A759-6A51-4108-AA02-DFA0A04FC94B}">
              <ma14:wrappingTextBoxFlag xmlns:ma14="http://schemas.microsoft.com/office/mac/drawingml/2011/main" xmlns="" val="1"/>
            </a:ext>
          </a:extLst>
        </p:spPr>
        <p:txBody>
          <a:bodyPr lIns="35719" tIns="35719" rIns="35719" bIns="35719" anchor="ctr"/>
          <a:lstStyle>
            <a:lvl1pPr>
              <a:defRPr sz="2500">
                <a:effectLst>
                  <a:outerShdw blurRad="38100" dist="12700" dir="5400000" rotWithShape="0">
                    <a:srgbClr val="000000">
                      <a:alpha val="50000"/>
                    </a:srgbClr>
                  </a:outerShdw>
                </a:effectLst>
              </a:defRPr>
            </a:lvl1pPr>
          </a:lstStyle>
          <a:p>
            <a:pPr algn="ctr"/>
            <a:r>
              <a:rPr sz="1758" dirty="0">
                <a:solidFill>
                  <a:schemeClr val="tx1"/>
                </a:solidFill>
              </a:rPr>
              <a:t>Logistics</a:t>
            </a:r>
          </a:p>
        </p:txBody>
      </p:sp>
      <p:sp>
        <p:nvSpPr>
          <p:cNvPr id="203" name="Plans"/>
          <p:cNvSpPr/>
          <p:nvPr/>
        </p:nvSpPr>
        <p:spPr>
          <a:xfrm>
            <a:off x="5005595" y="2685507"/>
            <a:ext cx="1419820" cy="625078"/>
          </a:xfrm>
          <a:prstGeom prst="roundRect">
            <a:avLst>
              <a:gd name="adj" fmla="val 21429"/>
            </a:avLst>
          </a:prstGeom>
          <a:ln w="25400">
            <a:solidFill>
              <a:srgbClr val="000000"/>
            </a:solidFill>
            <a:miter lim="400000"/>
          </a:ln>
          <a:extLst>
            <a:ext uri="{C572A759-6A51-4108-AA02-DFA0A04FC94B}">
              <ma14:wrappingTextBoxFlag xmlns:ma14="http://schemas.microsoft.com/office/mac/drawingml/2011/main" xmlns="" val="1"/>
            </a:ext>
          </a:extLst>
        </p:spPr>
        <p:txBody>
          <a:bodyPr lIns="35719" tIns="35719" rIns="35719" bIns="35719" anchor="ctr"/>
          <a:lstStyle>
            <a:lvl1pPr>
              <a:defRPr sz="2500">
                <a:effectLst>
                  <a:outerShdw blurRad="38100" dist="12700" dir="5400000" rotWithShape="0">
                    <a:srgbClr val="000000">
                      <a:alpha val="50000"/>
                    </a:srgbClr>
                  </a:outerShdw>
                </a:effectLst>
              </a:defRPr>
            </a:lvl1pPr>
          </a:lstStyle>
          <a:p>
            <a:pPr algn="ctr"/>
            <a:r>
              <a:rPr sz="1758" dirty="0">
                <a:solidFill>
                  <a:schemeClr val="tx1"/>
                </a:solidFill>
              </a:rPr>
              <a:t>Plan</a:t>
            </a:r>
            <a:r>
              <a:rPr lang="en-US" sz="1758" dirty="0">
                <a:solidFill>
                  <a:schemeClr val="tx1"/>
                </a:solidFill>
              </a:rPr>
              <a:t>ning</a:t>
            </a:r>
            <a:endParaRPr sz="1758" dirty="0">
              <a:solidFill>
                <a:schemeClr val="tx1"/>
              </a:solidFill>
            </a:endParaRPr>
          </a:p>
        </p:txBody>
      </p:sp>
      <p:sp>
        <p:nvSpPr>
          <p:cNvPr id="204" name="Finance"/>
          <p:cNvSpPr/>
          <p:nvPr/>
        </p:nvSpPr>
        <p:spPr>
          <a:xfrm>
            <a:off x="7276024" y="2706385"/>
            <a:ext cx="1419820" cy="625078"/>
          </a:xfrm>
          <a:prstGeom prst="roundRect">
            <a:avLst>
              <a:gd name="adj" fmla="val 21429"/>
            </a:avLst>
          </a:prstGeom>
          <a:ln w="25400">
            <a:solidFill>
              <a:srgbClr val="000000"/>
            </a:solidFill>
            <a:miter lim="400000"/>
          </a:ln>
          <a:extLst>
            <a:ext uri="{C572A759-6A51-4108-AA02-DFA0A04FC94B}">
              <ma14:wrappingTextBoxFlag xmlns:ma14="http://schemas.microsoft.com/office/mac/drawingml/2011/main" xmlns="" val="1"/>
            </a:ext>
          </a:extLst>
        </p:spPr>
        <p:txBody>
          <a:bodyPr lIns="35719" tIns="35719" rIns="35719" bIns="35719" anchor="ctr"/>
          <a:lstStyle>
            <a:lvl1pPr>
              <a:defRPr sz="2500">
                <a:effectLst>
                  <a:outerShdw blurRad="38100" dist="12700" dir="5400000" rotWithShape="0">
                    <a:srgbClr val="000000">
                      <a:alpha val="50000"/>
                    </a:srgbClr>
                  </a:outerShdw>
                </a:effectLst>
              </a:defRPr>
            </a:lvl1pPr>
          </a:lstStyle>
          <a:p>
            <a:pPr algn="ctr"/>
            <a:r>
              <a:rPr sz="1758" dirty="0">
                <a:solidFill>
                  <a:schemeClr val="tx1"/>
                </a:solidFill>
              </a:rPr>
              <a:t>Finance</a:t>
            </a:r>
            <a:r>
              <a:rPr lang="en-US" sz="1758" dirty="0">
                <a:solidFill>
                  <a:schemeClr val="tx1"/>
                </a:solidFill>
              </a:rPr>
              <a:t> &amp; Admin</a:t>
            </a:r>
            <a:endParaRPr sz="1758" dirty="0">
              <a:solidFill>
                <a:schemeClr val="tx1"/>
              </a:solidFill>
            </a:endParaRPr>
          </a:p>
        </p:txBody>
      </p:sp>
      <p:sp>
        <p:nvSpPr>
          <p:cNvPr id="205" name="Line"/>
          <p:cNvSpPr/>
          <p:nvPr/>
        </p:nvSpPr>
        <p:spPr>
          <a:xfrm>
            <a:off x="4536808" y="2224469"/>
            <a:ext cx="0" cy="228209"/>
          </a:xfrm>
          <a:prstGeom prst="line">
            <a:avLst/>
          </a:prstGeom>
          <a:ln w="381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06" name="Line"/>
          <p:cNvSpPr/>
          <p:nvPr/>
        </p:nvSpPr>
        <p:spPr>
          <a:xfrm>
            <a:off x="1352016" y="2456525"/>
            <a:ext cx="6643728" cy="1"/>
          </a:xfrm>
          <a:prstGeom prst="line">
            <a:avLst/>
          </a:prstGeom>
          <a:ln w="381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07" name="Line"/>
          <p:cNvSpPr/>
          <p:nvPr/>
        </p:nvSpPr>
        <p:spPr>
          <a:xfrm>
            <a:off x="1352016" y="2452677"/>
            <a:ext cx="0" cy="228209"/>
          </a:xfrm>
          <a:prstGeom prst="line">
            <a:avLst/>
          </a:prstGeom>
          <a:ln w="381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08" name="Line"/>
          <p:cNvSpPr/>
          <p:nvPr/>
        </p:nvSpPr>
        <p:spPr>
          <a:xfrm>
            <a:off x="3473647" y="2452678"/>
            <a:ext cx="0" cy="228209"/>
          </a:xfrm>
          <a:prstGeom prst="line">
            <a:avLst/>
          </a:prstGeom>
          <a:ln w="381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09" name="Line"/>
          <p:cNvSpPr/>
          <p:nvPr/>
        </p:nvSpPr>
        <p:spPr>
          <a:xfrm>
            <a:off x="5715505" y="2446982"/>
            <a:ext cx="0" cy="228209"/>
          </a:xfrm>
          <a:prstGeom prst="line">
            <a:avLst/>
          </a:prstGeom>
          <a:ln w="381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10" name="Line"/>
          <p:cNvSpPr/>
          <p:nvPr/>
        </p:nvSpPr>
        <p:spPr>
          <a:xfrm>
            <a:off x="7981659" y="2459820"/>
            <a:ext cx="0" cy="228209"/>
          </a:xfrm>
          <a:prstGeom prst="line">
            <a:avLst/>
          </a:prstGeom>
          <a:ln w="381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pic>
        <p:nvPicPr>
          <p:cNvPr id="211" name="droppedImage.tiff" descr="droppedImage.tiff"/>
          <p:cNvPicPr>
            <a:picLocks noChangeAspect="1"/>
          </p:cNvPicPr>
          <p:nvPr/>
        </p:nvPicPr>
        <p:blipFill>
          <a:blip r:embed="rId3"/>
          <a:stretch>
            <a:fillRect/>
          </a:stretch>
        </p:blipFill>
        <p:spPr>
          <a:xfrm>
            <a:off x="4170416" y="2680886"/>
            <a:ext cx="424160" cy="848320"/>
          </a:xfrm>
          <a:prstGeom prst="rect">
            <a:avLst/>
          </a:prstGeom>
          <a:ln w="12700">
            <a:miter lim="400000"/>
          </a:ln>
        </p:spPr>
      </p:pic>
      <p:pic>
        <p:nvPicPr>
          <p:cNvPr id="212" name="droppedImage.tiff" descr="droppedImage.tiff"/>
          <p:cNvPicPr>
            <a:picLocks noChangeAspect="1"/>
          </p:cNvPicPr>
          <p:nvPr/>
        </p:nvPicPr>
        <p:blipFill>
          <a:blip r:embed="rId3"/>
          <a:stretch>
            <a:fillRect/>
          </a:stretch>
        </p:blipFill>
        <p:spPr>
          <a:xfrm>
            <a:off x="3261567" y="1505994"/>
            <a:ext cx="424160" cy="848320"/>
          </a:xfrm>
          <a:prstGeom prst="rect">
            <a:avLst/>
          </a:prstGeom>
          <a:ln w="12700">
            <a:miter lim="400000"/>
          </a:ln>
        </p:spPr>
      </p:pic>
      <p:pic>
        <p:nvPicPr>
          <p:cNvPr id="213" name="droppedImage.tiff" descr="droppedImage.tiff"/>
          <p:cNvPicPr>
            <a:picLocks noChangeAspect="1"/>
          </p:cNvPicPr>
          <p:nvPr/>
        </p:nvPicPr>
        <p:blipFill>
          <a:blip r:embed="rId3"/>
          <a:stretch>
            <a:fillRect/>
          </a:stretch>
        </p:blipFill>
        <p:spPr>
          <a:xfrm>
            <a:off x="2020596" y="2687263"/>
            <a:ext cx="424160" cy="848320"/>
          </a:xfrm>
          <a:prstGeom prst="rect">
            <a:avLst/>
          </a:prstGeom>
          <a:ln w="12700">
            <a:miter lim="400000"/>
          </a:ln>
        </p:spPr>
      </p:pic>
      <p:pic>
        <p:nvPicPr>
          <p:cNvPr id="214" name="droppedImage.tiff" descr="droppedImage.tiff"/>
          <p:cNvPicPr>
            <a:picLocks noChangeAspect="1"/>
          </p:cNvPicPr>
          <p:nvPr/>
        </p:nvPicPr>
        <p:blipFill>
          <a:blip r:embed="rId3"/>
          <a:stretch>
            <a:fillRect/>
          </a:stretch>
        </p:blipFill>
        <p:spPr>
          <a:xfrm>
            <a:off x="6409688" y="2686679"/>
            <a:ext cx="424160" cy="848320"/>
          </a:xfrm>
          <a:prstGeom prst="rect">
            <a:avLst/>
          </a:prstGeom>
          <a:ln w="12700">
            <a:miter lim="400000"/>
          </a:ln>
        </p:spPr>
      </p:pic>
      <p:pic>
        <p:nvPicPr>
          <p:cNvPr id="215" name="droppedImage.tiff" descr="droppedImage.tiff"/>
          <p:cNvPicPr>
            <a:picLocks noChangeAspect="1"/>
          </p:cNvPicPr>
          <p:nvPr/>
        </p:nvPicPr>
        <p:blipFill>
          <a:blip r:embed="rId3"/>
          <a:stretch>
            <a:fillRect/>
          </a:stretch>
        </p:blipFill>
        <p:spPr>
          <a:xfrm>
            <a:off x="8664389" y="2717834"/>
            <a:ext cx="424160" cy="848320"/>
          </a:xfrm>
          <a:prstGeom prst="rect">
            <a:avLst/>
          </a:prstGeom>
          <a:ln w="12700">
            <a:miter lim="400000"/>
          </a:ln>
        </p:spPr>
      </p:pic>
      <p:sp>
        <p:nvSpPr>
          <p:cNvPr id="216" name="First person to arrive on scene (or at the command post). Otherwise........."/>
          <p:cNvSpPr/>
          <p:nvPr/>
        </p:nvSpPr>
        <p:spPr>
          <a:xfrm>
            <a:off x="5877068" y="1238488"/>
            <a:ext cx="2914207" cy="1045864"/>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gn="l">
              <a:defRPr sz="3000">
                <a:solidFill>
                  <a:srgbClr val="B51A00"/>
                </a:solidFill>
              </a:defRPr>
            </a:lvl1pPr>
          </a:lstStyle>
          <a:p>
            <a:r>
              <a:rPr sz="2109" dirty="0"/>
              <a:t>First person to arrive on scene or at the command post. </a:t>
            </a:r>
          </a:p>
        </p:txBody>
      </p:sp>
      <p:sp>
        <p:nvSpPr>
          <p:cNvPr id="221" name="Boots on the ground, completing tasks"/>
          <p:cNvSpPr/>
          <p:nvPr/>
        </p:nvSpPr>
        <p:spPr>
          <a:xfrm>
            <a:off x="480017" y="3226547"/>
            <a:ext cx="1743998" cy="3242234"/>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3000"/>
            </a:lvl1pPr>
          </a:lstStyle>
          <a:p>
            <a:r>
              <a:rPr lang="en-US" sz="1800" dirty="0">
                <a:solidFill>
                  <a:schemeClr val="tx1"/>
                </a:solidFill>
              </a:rPr>
              <a:t>Directs &amp; coordinates teams:</a:t>
            </a:r>
          </a:p>
          <a:p>
            <a:pPr marL="285750" indent="-285750">
              <a:buFont typeface="Arial" panose="020B0604020202020204" pitchFamily="34" charset="0"/>
              <a:buChar char="•"/>
            </a:pPr>
            <a:r>
              <a:rPr lang="en-US" sz="1600" dirty="0">
                <a:solidFill>
                  <a:schemeClr val="tx1"/>
                </a:solidFill>
              </a:rPr>
              <a:t>Damage assessment</a:t>
            </a:r>
          </a:p>
          <a:p>
            <a:pPr marL="285750" indent="-285750">
              <a:buFont typeface="Arial" panose="020B0604020202020204" pitchFamily="34" charset="0"/>
              <a:buChar char="•"/>
            </a:pPr>
            <a:r>
              <a:rPr lang="en-US" sz="1600" dirty="0">
                <a:solidFill>
                  <a:schemeClr val="tx1"/>
                </a:solidFill>
              </a:rPr>
              <a:t>Fire suppression</a:t>
            </a:r>
          </a:p>
          <a:p>
            <a:pPr marL="285750" indent="-285750">
              <a:buFont typeface="Arial" panose="020B0604020202020204" pitchFamily="34" charset="0"/>
              <a:buChar char="•"/>
            </a:pPr>
            <a:r>
              <a:rPr lang="en-US" sz="1600" dirty="0">
                <a:solidFill>
                  <a:schemeClr val="tx1"/>
                </a:solidFill>
              </a:rPr>
              <a:t>Search and rescue</a:t>
            </a:r>
          </a:p>
          <a:p>
            <a:pPr marL="285750" indent="-285750">
              <a:buFont typeface="Arial" panose="020B0604020202020204" pitchFamily="34" charset="0"/>
              <a:buChar char="•"/>
            </a:pPr>
            <a:r>
              <a:rPr lang="en-US" sz="1600" dirty="0">
                <a:solidFill>
                  <a:schemeClr val="tx1"/>
                </a:solidFill>
              </a:rPr>
              <a:t>Medical operations</a:t>
            </a:r>
          </a:p>
          <a:p>
            <a:pPr marL="285750" indent="-285750">
              <a:buFont typeface="Arial" panose="020B0604020202020204" pitchFamily="34" charset="0"/>
              <a:buChar char="•"/>
            </a:pPr>
            <a:endParaRPr sz="1800" dirty="0">
              <a:solidFill>
                <a:schemeClr val="tx1"/>
              </a:solidFill>
            </a:endParaRPr>
          </a:p>
        </p:txBody>
      </p:sp>
      <p:sp>
        <p:nvSpPr>
          <p:cNvPr id="222" name="In charge of “stuff”"/>
          <p:cNvSpPr/>
          <p:nvPr/>
        </p:nvSpPr>
        <p:spPr>
          <a:xfrm>
            <a:off x="2288626" y="3393582"/>
            <a:ext cx="2304153" cy="29344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3000"/>
            </a:lvl1pPr>
          </a:lstStyle>
          <a:p>
            <a:r>
              <a:rPr lang="en-US" sz="1800" dirty="0">
                <a:solidFill>
                  <a:schemeClr val="tx1"/>
                </a:solidFill>
              </a:rPr>
              <a:t>Provides and tracks equipment, supplies and facilities:</a:t>
            </a:r>
          </a:p>
          <a:p>
            <a:pPr marL="342900" indent="-342900">
              <a:buFont typeface="Arial" panose="020B0604020202020204" pitchFamily="34" charset="0"/>
              <a:buChar char="•"/>
            </a:pPr>
            <a:r>
              <a:rPr lang="en-US" sz="1600" dirty="0">
                <a:solidFill>
                  <a:schemeClr val="tx1"/>
                </a:solidFill>
              </a:rPr>
              <a:t>Cache equipment</a:t>
            </a:r>
          </a:p>
          <a:p>
            <a:pPr marL="342900" indent="-342900">
              <a:buFont typeface="Arial" panose="020B0604020202020204" pitchFamily="34" charset="0"/>
              <a:buChar char="•"/>
            </a:pPr>
            <a:r>
              <a:rPr lang="en-US" sz="1600" dirty="0">
                <a:solidFill>
                  <a:schemeClr val="tx1"/>
                </a:solidFill>
              </a:rPr>
              <a:t>Other equipment</a:t>
            </a:r>
          </a:p>
          <a:p>
            <a:pPr marL="342900" indent="-342900">
              <a:buFont typeface="Arial" panose="020B0604020202020204" pitchFamily="34" charset="0"/>
              <a:buChar char="•"/>
            </a:pPr>
            <a:r>
              <a:rPr lang="en-US" sz="1600" dirty="0">
                <a:solidFill>
                  <a:schemeClr val="tx1"/>
                </a:solidFill>
              </a:rPr>
              <a:t>Supplies</a:t>
            </a:r>
          </a:p>
          <a:p>
            <a:pPr marL="342900" indent="-342900">
              <a:buFont typeface="Arial" panose="020B0604020202020204" pitchFamily="34" charset="0"/>
              <a:buChar char="•"/>
            </a:pPr>
            <a:r>
              <a:rPr lang="en-US" sz="1600" dirty="0">
                <a:solidFill>
                  <a:schemeClr val="tx1"/>
                </a:solidFill>
              </a:rPr>
              <a:t>Location for IC post</a:t>
            </a:r>
          </a:p>
          <a:p>
            <a:pPr marL="342900" indent="-342900">
              <a:buFont typeface="Arial" panose="020B0604020202020204" pitchFamily="34" charset="0"/>
              <a:buChar char="•"/>
            </a:pPr>
            <a:r>
              <a:rPr lang="en-US" sz="1600" dirty="0">
                <a:solidFill>
                  <a:schemeClr val="tx1"/>
                </a:solidFill>
              </a:rPr>
              <a:t>Location for medical</a:t>
            </a:r>
          </a:p>
          <a:p>
            <a:endParaRPr sz="2000" dirty="0">
              <a:solidFill>
                <a:schemeClr val="tx1"/>
              </a:solidFill>
            </a:endParaRPr>
          </a:p>
        </p:txBody>
      </p:sp>
      <p:sp>
        <p:nvSpPr>
          <p:cNvPr id="223" name="Information “sponge” and planner"/>
          <p:cNvSpPr/>
          <p:nvPr/>
        </p:nvSpPr>
        <p:spPr>
          <a:xfrm>
            <a:off x="4701963" y="3380457"/>
            <a:ext cx="2098477" cy="265745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3000"/>
            </a:lvl1pPr>
          </a:lstStyle>
          <a:p>
            <a:r>
              <a:rPr lang="en-US" sz="1800" dirty="0">
                <a:solidFill>
                  <a:schemeClr val="tx1"/>
                </a:solidFill>
              </a:rPr>
              <a:t>Resources, situation status, action plans, &amp; documentation:</a:t>
            </a:r>
          </a:p>
          <a:p>
            <a:pPr marL="285750" indent="-285750">
              <a:buFont typeface="Arial" panose="020B0604020202020204" pitchFamily="34" charset="0"/>
              <a:buChar char="•"/>
            </a:pPr>
            <a:r>
              <a:rPr lang="en-US" sz="1600" dirty="0">
                <a:solidFill>
                  <a:schemeClr val="tx1"/>
                </a:solidFill>
              </a:rPr>
              <a:t>Signing people in and out</a:t>
            </a:r>
          </a:p>
          <a:p>
            <a:pPr marL="285750" indent="-285750">
              <a:buFont typeface="Arial" panose="020B0604020202020204" pitchFamily="34" charset="0"/>
              <a:buChar char="•"/>
            </a:pPr>
            <a:r>
              <a:rPr lang="en-US" sz="1600" dirty="0">
                <a:solidFill>
                  <a:schemeClr val="tx1"/>
                </a:solidFill>
              </a:rPr>
              <a:t>Referring people to Ops</a:t>
            </a:r>
          </a:p>
          <a:p>
            <a:pPr marL="285750" indent="-285750">
              <a:buFont typeface="Arial" panose="020B0604020202020204" pitchFamily="34" charset="0"/>
              <a:buChar char="•"/>
            </a:pPr>
            <a:r>
              <a:rPr lang="en-US" sz="1600" dirty="0">
                <a:solidFill>
                  <a:schemeClr val="tx1"/>
                </a:solidFill>
              </a:rPr>
              <a:t>Shift change management</a:t>
            </a:r>
          </a:p>
        </p:txBody>
      </p:sp>
      <p:sp>
        <p:nvSpPr>
          <p:cNvPr id="224" name="Keeping track of those greenbacks"/>
          <p:cNvSpPr/>
          <p:nvPr/>
        </p:nvSpPr>
        <p:spPr>
          <a:xfrm>
            <a:off x="7165581" y="4510980"/>
            <a:ext cx="1853695" cy="68768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3000"/>
            </a:lvl1pPr>
          </a:lstStyle>
          <a:p>
            <a:r>
              <a:rPr lang="en-US" sz="2000" dirty="0">
                <a:solidFill>
                  <a:schemeClr val="tx1"/>
                </a:solidFill>
              </a:rPr>
              <a:t>T</a:t>
            </a:r>
            <a:r>
              <a:rPr sz="2000" dirty="0">
                <a:solidFill>
                  <a:schemeClr val="tx1"/>
                </a:solidFill>
              </a:rPr>
              <a:t>rack</a:t>
            </a:r>
            <a:r>
              <a:rPr lang="en-US" sz="2000" dirty="0">
                <a:solidFill>
                  <a:schemeClr val="tx1"/>
                </a:solidFill>
              </a:rPr>
              <a:t>s Costs and Time</a:t>
            </a:r>
            <a:endParaRPr sz="2000" dirty="0">
              <a:solidFill>
                <a:schemeClr val="tx1"/>
              </a:solidFill>
            </a:endParaRPr>
          </a:p>
        </p:txBody>
      </p:sp>
      <p:sp>
        <p:nvSpPr>
          <p:cNvPr id="225" name="e"/>
          <p:cNvSpPr/>
          <p:nvPr/>
        </p:nvSpPr>
        <p:spPr>
          <a:xfrm>
            <a:off x="27051" y="6426282"/>
            <a:ext cx="253275" cy="461601"/>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r>
              <a:rPr sz="2531"/>
              <a:t>e</a:t>
            </a:r>
          </a:p>
        </p:txBody>
      </p:sp>
      <p:cxnSp>
        <p:nvCxnSpPr>
          <p:cNvPr id="11" name="Straight Arrow Connector 10"/>
          <p:cNvCxnSpPr>
            <a:stCxn id="216" idx="1"/>
            <a:endCxn id="200" idx="3"/>
          </p:cNvCxnSpPr>
          <p:nvPr/>
        </p:nvCxnSpPr>
        <p:spPr bwMode="auto">
          <a:xfrm flipH="1">
            <a:off x="5331877" y="1761420"/>
            <a:ext cx="545191" cy="150510"/>
          </a:xfrm>
          <a:prstGeom prst="straightConnector1">
            <a:avLst/>
          </a:prstGeom>
          <a:ln w="19050">
            <a:solidFill>
              <a:srgbClr val="C0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0" name="Rounded Rectangle 19"/>
          <p:cNvSpPr/>
          <p:nvPr/>
        </p:nvSpPr>
        <p:spPr bwMode="auto">
          <a:xfrm>
            <a:off x="7091220" y="2583557"/>
            <a:ext cx="1981052" cy="3475309"/>
          </a:xfrm>
          <a:prstGeom prst="roundRect">
            <a:avLst/>
          </a:prstGeom>
          <a:noFill/>
          <a:ln w="19050" cap="flat" cmpd="sng" algn="ctr">
            <a:solidFill>
              <a:srgbClr val="C00000"/>
            </a:solid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746" y="3506822"/>
            <a:ext cx="902397" cy="902397"/>
          </a:xfrm>
          <a:prstGeom prst="rect">
            <a:avLst/>
          </a:prstGeom>
        </p:spPr>
      </p:pic>
      <p:pic>
        <p:nvPicPr>
          <p:cNvPr id="1031" name="Picture 7" descr="Image result for mo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1820" y="3511584"/>
            <a:ext cx="860609" cy="8606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165581" y="5211358"/>
            <a:ext cx="1853695" cy="707886"/>
          </a:xfrm>
          <a:prstGeom prst="rect">
            <a:avLst/>
          </a:prstGeom>
          <a:noFill/>
        </p:spPr>
        <p:txBody>
          <a:bodyPr wrap="square" rtlCol="0">
            <a:spAutoFit/>
          </a:bodyPr>
          <a:lstStyle/>
          <a:p>
            <a:r>
              <a:rPr lang="en-US" sz="2000" dirty="0">
                <a:solidFill>
                  <a:srgbClr val="FF0000"/>
                </a:solidFill>
              </a:rPr>
              <a:t>CERTs don’t usually need!</a:t>
            </a:r>
            <a:endParaRPr lang="en-US" sz="3200" dirty="0">
              <a:solidFill>
                <a:srgbClr val="C00000"/>
              </a:solidFill>
            </a:endParaRPr>
          </a:p>
        </p:txBody>
      </p:sp>
      <p:pic>
        <p:nvPicPr>
          <p:cNvPr id="36" name="Picture 35"/>
          <p:cNvPicPr>
            <a:picLocks noChangeAspect="1"/>
          </p:cNvPicPr>
          <p:nvPr/>
        </p:nvPicPr>
        <p:blipFill>
          <a:blip r:embed="rId6"/>
          <a:stretch>
            <a:fillRect/>
          </a:stretch>
        </p:blipFill>
        <p:spPr>
          <a:xfrm>
            <a:off x="7798726" y="6094507"/>
            <a:ext cx="1345274" cy="779929"/>
          </a:xfrm>
          <a:prstGeom prst="rect">
            <a:avLst/>
          </a:prstGeom>
        </p:spPr>
      </p:pic>
      <p:sp>
        <p:nvSpPr>
          <p:cNvPr id="37" name="object 4"/>
          <p:cNvSpPr/>
          <p:nvPr/>
        </p:nvSpPr>
        <p:spPr>
          <a:xfrm>
            <a:off x="1936377" y="6096001"/>
            <a:ext cx="1621966" cy="751737"/>
          </a:xfrm>
          <a:prstGeom prst="rect">
            <a:avLst/>
          </a:prstGeom>
          <a:blipFill>
            <a:blip r:embed="rId7" cstate="print"/>
            <a:stretch>
              <a:fillRect/>
            </a:stretch>
          </a:blipFill>
        </p:spPr>
        <p:txBody>
          <a:bodyPr wrap="square" lIns="0" tIns="0" rIns="0" bIns="0" rtlCol="0"/>
          <a:lstStyle/>
          <a:p>
            <a:endParaRPr dirty="0"/>
          </a:p>
        </p:txBody>
      </p:sp>
      <p:sp>
        <p:nvSpPr>
          <p:cNvPr id="2" name="Slide Number Placeholder 1"/>
          <p:cNvSpPr>
            <a:spLocks noGrp="1"/>
          </p:cNvSpPr>
          <p:nvPr>
            <p:ph type="sldNum" sz="quarter" idx="2"/>
          </p:nvPr>
        </p:nvSpPr>
        <p:spPr/>
        <p:txBody>
          <a:bodyPr/>
          <a:lstStyle/>
          <a:p>
            <a:r>
              <a:rPr lang="en-US" dirty="0"/>
              <a:t>2-</a:t>
            </a:r>
            <a:fld id="{86CB4B4D-7CA3-9044-876B-883B54F8677D}" type="slidenum">
              <a:rPr lang="en-US" smtClean="0"/>
              <a:t>9</a:t>
            </a:fld>
            <a:endParaRPr lang="en-US" dirty="0"/>
          </a:p>
        </p:txBody>
      </p:sp>
    </p:spTree>
    <p:extLst>
      <p:ext uri="{BB962C8B-B14F-4D97-AF65-F5344CB8AC3E}">
        <p14:creationId xmlns:p14="http://schemas.microsoft.com/office/powerpoint/2010/main" val="352672360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dissolve">
                                      <p:cBhvr>
                                        <p:cTn id="7" dur="1000"/>
                                        <p:tgtEl>
                                          <p:spTgt spid="212"/>
                                        </p:tgtEl>
                                      </p:cBhvr>
                                    </p:animEffect>
                                  </p:childTnLst>
                                </p:cTn>
                              </p:par>
                            </p:childTnLst>
                          </p:cTn>
                        </p:par>
                        <p:par>
                          <p:cTn id="8" fill="hold">
                            <p:stCondLst>
                              <p:cond delay="1000"/>
                            </p:stCondLst>
                            <p:childTnLst>
                              <p:par>
                                <p:cTn id="9" presetID="9" presetClass="entr" fill="hold" grpId="0" nodeType="afterEffect">
                                  <p:stCondLst>
                                    <p:cond delay="1000"/>
                                  </p:stCondLst>
                                  <p:iterate>
                                    <p:tmAbs val="0"/>
                                  </p:iterate>
                                  <p:childTnLst>
                                    <p:set>
                                      <p:cBhvr>
                                        <p:cTn id="10" fill="hold"/>
                                        <p:tgtEl>
                                          <p:spTgt spid="211"/>
                                        </p:tgtEl>
                                        <p:attrNameLst>
                                          <p:attrName>style.visibility</p:attrName>
                                        </p:attrNameLst>
                                      </p:cBhvr>
                                      <p:to>
                                        <p:strVal val="visible"/>
                                      </p:to>
                                    </p:set>
                                    <p:animEffect transition="in" filter="dissolve">
                                      <p:cBhvr>
                                        <p:cTn id="11" dur="1000"/>
                                        <p:tgtEl>
                                          <p:spTgt spid="211"/>
                                        </p:tgtEl>
                                      </p:cBhvr>
                                    </p:animEffect>
                                  </p:childTnLst>
                                </p:cTn>
                              </p:par>
                            </p:childTnLst>
                          </p:cTn>
                        </p:par>
                        <p:par>
                          <p:cTn id="12" fill="hold">
                            <p:stCondLst>
                              <p:cond delay="3000"/>
                            </p:stCondLst>
                            <p:childTnLst>
                              <p:par>
                                <p:cTn id="13" presetID="9" presetClass="entr" fill="hold" grpId="0" nodeType="afterEffect">
                                  <p:stCondLst>
                                    <p:cond delay="0"/>
                                  </p:stCondLst>
                                  <p:iterate>
                                    <p:tmAbs val="0"/>
                                  </p:iterate>
                                  <p:childTnLst>
                                    <p:set>
                                      <p:cBhvr>
                                        <p:cTn id="14" fill="hold"/>
                                        <p:tgtEl>
                                          <p:spTgt spid="213"/>
                                        </p:tgtEl>
                                        <p:attrNameLst>
                                          <p:attrName>style.visibility</p:attrName>
                                        </p:attrNameLst>
                                      </p:cBhvr>
                                      <p:to>
                                        <p:strVal val="visible"/>
                                      </p:to>
                                    </p:set>
                                    <p:animEffect transition="in" filter="dissolve">
                                      <p:cBhvr>
                                        <p:cTn id="15" dur="1000"/>
                                        <p:tgtEl>
                                          <p:spTgt spid="213"/>
                                        </p:tgtEl>
                                      </p:cBhvr>
                                    </p:animEffect>
                                  </p:childTnLst>
                                </p:cTn>
                              </p:par>
                            </p:childTnLst>
                          </p:cTn>
                        </p:par>
                        <p:par>
                          <p:cTn id="16" fill="hold">
                            <p:stCondLst>
                              <p:cond delay="4000"/>
                            </p:stCondLst>
                            <p:childTnLst>
                              <p:par>
                                <p:cTn id="17" presetID="9" presetClass="entr" fill="hold" grpId="0" nodeType="afterEffect">
                                  <p:stCondLst>
                                    <p:cond delay="0"/>
                                  </p:stCondLst>
                                  <p:iterate>
                                    <p:tmAbs val="0"/>
                                  </p:iterate>
                                  <p:childTnLst>
                                    <p:set>
                                      <p:cBhvr>
                                        <p:cTn id="18" fill="hold"/>
                                        <p:tgtEl>
                                          <p:spTgt spid="214"/>
                                        </p:tgtEl>
                                        <p:attrNameLst>
                                          <p:attrName>style.visibility</p:attrName>
                                        </p:attrNameLst>
                                      </p:cBhvr>
                                      <p:to>
                                        <p:strVal val="visible"/>
                                      </p:to>
                                    </p:set>
                                    <p:animEffect transition="in" filter="dissolve">
                                      <p:cBhvr>
                                        <p:cTn id="19" dur="1000"/>
                                        <p:tgtEl>
                                          <p:spTgt spid="214"/>
                                        </p:tgtEl>
                                      </p:cBhvr>
                                    </p:animEffect>
                                  </p:childTnLst>
                                </p:cTn>
                              </p:par>
                            </p:childTnLst>
                          </p:cTn>
                        </p:par>
                        <p:par>
                          <p:cTn id="20" fill="hold">
                            <p:stCondLst>
                              <p:cond delay="5000"/>
                            </p:stCondLst>
                            <p:childTnLst>
                              <p:par>
                                <p:cTn id="21" presetID="9" presetClass="entr" fill="hold" grpId="0" nodeType="afterEffect">
                                  <p:stCondLst>
                                    <p:cond delay="0"/>
                                  </p:stCondLst>
                                  <p:iterate>
                                    <p:tmAbs val="0"/>
                                  </p:iterate>
                                  <p:childTnLst>
                                    <p:set>
                                      <p:cBhvr>
                                        <p:cTn id="22" fill="hold"/>
                                        <p:tgtEl>
                                          <p:spTgt spid="215"/>
                                        </p:tgtEl>
                                        <p:attrNameLst>
                                          <p:attrName>style.visibility</p:attrName>
                                        </p:attrNameLst>
                                      </p:cBhvr>
                                      <p:to>
                                        <p:strVal val="visible"/>
                                      </p:to>
                                    </p:set>
                                    <p:animEffect transition="in" filter="dissolve">
                                      <p:cBhvr>
                                        <p:cTn id="23" dur="1000"/>
                                        <p:tgtEl>
                                          <p:spTgt spid="2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0" nodeType="clickEffect">
                                  <p:stCondLst>
                                    <p:cond delay="0"/>
                                  </p:stCondLst>
                                  <p:iterate>
                                    <p:tmAbs val="0"/>
                                  </p:iterate>
                                  <p:childTnLst>
                                    <p:set>
                                      <p:cBhvr>
                                        <p:cTn id="27" fill="hold"/>
                                        <p:tgtEl>
                                          <p:spTgt spid="216"/>
                                        </p:tgtEl>
                                        <p:attrNameLst>
                                          <p:attrName>style.visibility</p:attrName>
                                        </p:attrNameLst>
                                      </p:cBhvr>
                                      <p:to>
                                        <p:strVal val="visible"/>
                                      </p:to>
                                    </p:set>
                                    <p:animEffect transition="in" filter="dissolve">
                                      <p:cBhvr>
                                        <p:cTn id="28" dur="1000"/>
                                        <p:tgtEl>
                                          <p:spTgt spid="216"/>
                                        </p:tgtEl>
                                      </p:cBhvr>
                                    </p:animEffect>
                                  </p:childTnLst>
                                </p:cTn>
                              </p:par>
                            </p:childTnLst>
                          </p:cTn>
                        </p:par>
                        <p:par>
                          <p:cTn id="29" fill="hold">
                            <p:stCondLst>
                              <p:cond delay="1000"/>
                            </p:stCondLst>
                            <p:childTnLst>
                              <p:par>
                                <p:cTn id="30" presetID="9" presetClass="entr" fill="hold" grpId="0" nodeType="afterEffect">
                                  <p:stCondLst>
                                    <p:cond delay="0"/>
                                  </p:stCondLst>
                                  <p:iterate>
                                    <p:tmAbs val="0"/>
                                  </p:iterate>
                                  <p:childTnLst>
                                    <p:set>
                                      <p:cBhvr>
                                        <p:cTn id="31" fill="hold"/>
                                        <p:tgtEl>
                                          <p:spTgt spid="221"/>
                                        </p:tgtEl>
                                        <p:attrNameLst>
                                          <p:attrName>style.visibility</p:attrName>
                                        </p:attrNameLst>
                                      </p:cBhvr>
                                      <p:to>
                                        <p:strVal val="visible"/>
                                      </p:to>
                                    </p:set>
                                    <p:animEffect transition="in" filter="dissolve">
                                      <p:cBhvr>
                                        <p:cTn id="32" dur="1000"/>
                                        <p:tgtEl>
                                          <p:spTgt spid="221"/>
                                        </p:tgtEl>
                                      </p:cBhvr>
                                    </p:animEffect>
                                  </p:childTnLst>
                                </p:cTn>
                              </p:par>
                            </p:childTnLst>
                          </p:cTn>
                        </p:par>
                        <p:par>
                          <p:cTn id="33" fill="hold">
                            <p:stCondLst>
                              <p:cond delay="2000"/>
                            </p:stCondLst>
                            <p:childTnLst>
                              <p:par>
                                <p:cTn id="34" presetID="9" presetClass="entr" fill="hold" grpId="0" nodeType="afterEffect">
                                  <p:stCondLst>
                                    <p:cond delay="0"/>
                                  </p:stCondLst>
                                  <p:iterate>
                                    <p:tmAbs val="0"/>
                                  </p:iterate>
                                  <p:childTnLst>
                                    <p:set>
                                      <p:cBhvr>
                                        <p:cTn id="35" fill="hold"/>
                                        <p:tgtEl>
                                          <p:spTgt spid="222"/>
                                        </p:tgtEl>
                                        <p:attrNameLst>
                                          <p:attrName>style.visibility</p:attrName>
                                        </p:attrNameLst>
                                      </p:cBhvr>
                                      <p:to>
                                        <p:strVal val="visible"/>
                                      </p:to>
                                    </p:set>
                                    <p:animEffect transition="in" filter="dissolve">
                                      <p:cBhvr>
                                        <p:cTn id="36" dur="1000"/>
                                        <p:tgtEl>
                                          <p:spTgt spid="222"/>
                                        </p:tgtEl>
                                      </p:cBhvr>
                                    </p:animEffect>
                                  </p:childTnLst>
                                </p:cTn>
                              </p:par>
                            </p:childTnLst>
                          </p:cTn>
                        </p:par>
                        <p:par>
                          <p:cTn id="37" fill="hold">
                            <p:stCondLst>
                              <p:cond delay="3000"/>
                            </p:stCondLst>
                            <p:childTnLst>
                              <p:par>
                                <p:cTn id="38" presetID="9" presetClass="entr" fill="hold" grpId="0" nodeType="afterEffect">
                                  <p:stCondLst>
                                    <p:cond delay="0"/>
                                  </p:stCondLst>
                                  <p:iterate>
                                    <p:tmAbs val="0"/>
                                  </p:iterate>
                                  <p:childTnLst>
                                    <p:set>
                                      <p:cBhvr>
                                        <p:cTn id="39" fill="hold"/>
                                        <p:tgtEl>
                                          <p:spTgt spid="223"/>
                                        </p:tgtEl>
                                        <p:attrNameLst>
                                          <p:attrName>style.visibility</p:attrName>
                                        </p:attrNameLst>
                                      </p:cBhvr>
                                      <p:to>
                                        <p:strVal val="visible"/>
                                      </p:to>
                                    </p:set>
                                    <p:animEffect transition="in" filter="dissolve">
                                      <p:cBhvr>
                                        <p:cTn id="40" dur="1000"/>
                                        <p:tgtEl>
                                          <p:spTgt spid="223"/>
                                        </p:tgtEl>
                                      </p:cBhvr>
                                    </p:animEffect>
                                  </p:childTnLst>
                                </p:cTn>
                              </p:par>
                            </p:childTnLst>
                          </p:cTn>
                        </p:par>
                        <p:par>
                          <p:cTn id="41" fill="hold">
                            <p:stCondLst>
                              <p:cond delay="4000"/>
                            </p:stCondLst>
                            <p:childTnLst>
                              <p:par>
                                <p:cTn id="42" presetID="9" presetClass="entr" fill="hold" grpId="0" nodeType="afterEffect">
                                  <p:stCondLst>
                                    <p:cond delay="0"/>
                                  </p:stCondLst>
                                  <p:iterate>
                                    <p:tmAbs val="0"/>
                                  </p:iterate>
                                  <p:childTnLst>
                                    <p:set>
                                      <p:cBhvr>
                                        <p:cTn id="43" fill="hold"/>
                                        <p:tgtEl>
                                          <p:spTgt spid="224"/>
                                        </p:tgtEl>
                                        <p:attrNameLst>
                                          <p:attrName>style.visibility</p:attrName>
                                        </p:attrNameLst>
                                      </p:cBhvr>
                                      <p:to>
                                        <p:strVal val="visible"/>
                                      </p:to>
                                    </p:set>
                                    <p:animEffect transition="in" filter="dissolve">
                                      <p:cBhvr>
                                        <p:cTn id="44" dur="1000"/>
                                        <p:tgtEl>
                                          <p:spTgt spid="224"/>
                                        </p:tgtEl>
                                      </p:cBhvr>
                                    </p:animEffect>
                                  </p:childTnLst>
                                </p:cTn>
                              </p:par>
                            </p:childTnLst>
                          </p:cTn>
                        </p:par>
                        <p:par>
                          <p:cTn id="45" fill="hold">
                            <p:stCondLst>
                              <p:cond delay="5000"/>
                            </p:stCondLst>
                            <p:childTnLst>
                              <p:par>
                                <p:cTn id="46" presetID="1" presetClass="entr" presetSubtype="0" fill="hold" grpId="0" nodeType="afterEffect">
                                  <p:stCondLst>
                                    <p:cond delay="0"/>
                                  </p:stCondLst>
                                  <p:iterate>
                                    <p:tmAbs val="0"/>
                                  </p:iterate>
                                  <p:childTnLst>
                                    <p:set>
                                      <p:cBhvr>
                                        <p:cTn id="47" fill="hold"/>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advAuto="0"/>
      <p:bldP spid="212" grpId="0" animBg="1" advAuto="0"/>
      <p:bldP spid="213" grpId="0" animBg="1" advAuto="0"/>
      <p:bldP spid="214" grpId="0" animBg="1" advAuto="0"/>
      <p:bldP spid="215" grpId="0" animBg="1" advAuto="0"/>
      <p:bldP spid="216" grpId="0" animBg="1" advAuto="0"/>
      <p:bldP spid="221" grpId="0" animBg="1" advAuto="0"/>
      <p:bldP spid="222" grpId="0" animBg="1" advAuto="0"/>
      <p:bldP spid="223" grpId="0" animBg="1" advAuto="0"/>
      <p:bldP spid="224" grpId="0" animBg="1" advAuto="0"/>
      <p:bldP spid="225"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E.g. of Span of Control (how many people report to one person) 3 to 7 reports - Operations</a:t>
            </a:r>
          </a:p>
        </p:txBody>
      </p:sp>
      <p:sp>
        <p:nvSpPr>
          <p:cNvPr id="4" name="Slide Number Placeholder 3"/>
          <p:cNvSpPr>
            <a:spLocks noGrp="1"/>
          </p:cNvSpPr>
          <p:nvPr>
            <p:ph type="sldNum" sz="quarter" idx="10"/>
          </p:nvPr>
        </p:nvSpPr>
        <p:spPr/>
        <p:txBody>
          <a:bodyPr/>
          <a:lstStyle/>
          <a:p>
            <a:pPr>
              <a:defRPr/>
            </a:pPr>
            <a:r>
              <a:rPr lang="en-US" dirty="0"/>
              <a:t>2-</a:t>
            </a:r>
            <a:fld id="{6679483B-FF70-46E1-9329-DC0B580AA7BB}" type="slidenum">
              <a:rPr lang="en-US" smtClean="0"/>
              <a:pPr>
                <a:defRPr/>
              </a:pPr>
              <a:t>10</a:t>
            </a:fld>
            <a:endParaRPr lang="en-US" dirty="0"/>
          </a:p>
        </p:txBody>
      </p:sp>
      <p:pic>
        <p:nvPicPr>
          <p:cNvPr id="5" name="Picture 4"/>
          <p:cNvPicPr>
            <a:picLocks noChangeAspect="1"/>
          </p:cNvPicPr>
          <p:nvPr/>
        </p:nvPicPr>
        <p:blipFill>
          <a:blip r:embed="rId2"/>
          <a:stretch>
            <a:fillRect/>
          </a:stretch>
        </p:blipFill>
        <p:spPr>
          <a:xfrm>
            <a:off x="152400" y="1281349"/>
            <a:ext cx="8504657" cy="4700423"/>
          </a:xfrm>
          <a:prstGeom prst="rect">
            <a:avLst/>
          </a:prstGeom>
        </p:spPr>
      </p:pic>
      <p:pic>
        <p:nvPicPr>
          <p:cNvPr id="6" name="Picture 5"/>
          <p:cNvPicPr>
            <a:picLocks noChangeAspect="1"/>
          </p:cNvPicPr>
          <p:nvPr/>
        </p:nvPicPr>
        <p:blipFill>
          <a:blip r:embed="rId3"/>
          <a:stretch>
            <a:fillRect/>
          </a:stretch>
        </p:blipFill>
        <p:spPr>
          <a:xfrm>
            <a:off x="939779" y="2103020"/>
            <a:ext cx="6517189" cy="36579"/>
          </a:xfrm>
          <a:prstGeom prst="rect">
            <a:avLst/>
          </a:prstGeom>
        </p:spPr>
      </p:pic>
      <p:cxnSp>
        <p:nvCxnSpPr>
          <p:cNvPr id="8" name="Straight Connector 7"/>
          <p:cNvCxnSpPr/>
          <p:nvPr/>
        </p:nvCxnSpPr>
        <p:spPr bwMode="auto">
          <a:xfrm>
            <a:off x="4125339" y="1946751"/>
            <a:ext cx="0" cy="156269"/>
          </a:xfrm>
          <a:prstGeom prst="line">
            <a:avLst/>
          </a:prstGeom>
          <a:noFill/>
          <a:ln w="28575" cap="flat" cmpd="sng" algn="ctr">
            <a:solidFill>
              <a:srgbClr val="FF0000"/>
            </a:solidFill>
            <a:prstDash val="solid"/>
            <a:round/>
            <a:headEnd type="none" w="med" len="med"/>
            <a:tailEnd type="none" w="med" len="med"/>
          </a:ln>
          <a:effectLst/>
        </p:spPr>
      </p:cxnSp>
      <p:pic>
        <p:nvPicPr>
          <p:cNvPr id="11" name="Picture 10"/>
          <p:cNvPicPr>
            <a:picLocks noChangeAspect="1"/>
          </p:cNvPicPr>
          <p:nvPr/>
        </p:nvPicPr>
        <p:blipFill>
          <a:blip r:embed="rId4"/>
          <a:stretch>
            <a:fillRect/>
          </a:stretch>
        </p:blipFill>
        <p:spPr>
          <a:xfrm>
            <a:off x="7410557" y="2103020"/>
            <a:ext cx="45719" cy="251455"/>
          </a:xfrm>
          <a:prstGeom prst="rect">
            <a:avLst/>
          </a:prstGeom>
        </p:spPr>
      </p:pic>
      <p:pic>
        <p:nvPicPr>
          <p:cNvPr id="12" name="Picture 11"/>
          <p:cNvPicPr>
            <a:picLocks noChangeAspect="1"/>
          </p:cNvPicPr>
          <p:nvPr/>
        </p:nvPicPr>
        <p:blipFill>
          <a:blip r:embed="rId4"/>
          <a:stretch>
            <a:fillRect/>
          </a:stretch>
        </p:blipFill>
        <p:spPr>
          <a:xfrm>
            <a:off x="5173143" y="2139599"/>
            <a:ext cx="36579" cy="201185"/>
          </a:xfrm>
          <a:prstGeom prst="rect">
            <a:avLst/>
          </a:prstGeom>
        </p:spPr>
      </p:pic>
      <p:pic>
        <p:nvPicPr>
          <p:cNvPr id="13" name="Picture 12"/>
          <p:cNvPicPr>
            <a:picLocks noChangeAspect="1"/>
          </p:cNvPicPr>
          <p:nvPr/>
        </p:nvPicPr>
        <p:blipFill>
          <a:blip r:embed="rId4"/>
          <a:stretch>
            <a:fillRect/>
          </a:stretch>
        </p:blipFill>
        <p:spPr>
          <a:xfrm>
            <a:off x="3080246" y="2121309"/>
            <a:ext cx="36579" cy="201185"/>
          </a:xfrm>
          <a:prstGeom prst="rect">
            <a:avLst/>
          </a:prstGeom>
        </p:spPr>
      </p:pic>
      <p:pic>
        <p:nvPicPr>
          <p:cNvPr id="14" name="Picture 13"/>
          <p:cNvPicPr>
            <a:picLocks noChangeAspect="1"/>
          </p:cNvPicPr>
          <p:nvPr/>
        </p:nvPicPr>
        <p:blipFill>
          <a:blip r:embed="rId4"/>
          <a:stretch>
            <a:fillRect/>
          </a:stretch>
        </p:blipFill>
        <p:spPr>
          <a:xfrm>
            <a:off x="950984" y="2139598"/>
            <a:ext cx="36579" cy="201185"/>
          </a:xfrm>
          <a:prstGeom prst="rect">
            <a:avLst/>
          </a:prstGeom>
        </p:spPr>
      </p:pic>
      <p:pic>
        <p:nvPicPr>
          <p:cNvPr id="15" name="Picture 14"/>
          <p:cNvPicPr>
            <a:picLocks noChangeAspect="1"/>
          </p:cNvPicPr>
          <p:nvPr/>
        </p:nvPicPr>
        <p:blipFill>
          <a:blip r:embed="rId4"/>
          <a:stretch>
            <a:fillRect/>
          </a:stretch>
        </p:blipFill>
        <p:spPr>
          <a:xfrm>
            <a:off x="4171626" y="1929269"/>
            <a:ext cx="36579" cy="201185"/>
          </a:xfrm>
          <a:prstGeom prst="rect">
            <a:avLst/>
          </a:prstGeom>
        </p:spPr>
      </p:pic>
      <p:sp>
        <p:nvSpPr>
          <p:cNvPr id="3" name="TextBox 2"/>
          <p:cNvSpPr txBox="1"/>
          <p:nvPr/>
        </p:nvSpPr>
        <p:spPr>
          <a:xfrm>
            <a:off x="4190487" y="5817996"/>
            <a:ext cx="2369559" cy="307777"/>
          </a:xfrm>
          <a:prstGeom prst="rect">
            <a:avLst/>
          </a:prstGeom>
          <a:noFill/>
        </p:spPr>
        <p:txBody>
          <a:bodyPr wrap="none" rtlCol="0">
            <a:spAutoFit/>
          </a:bodyPr>
          <a:lstStyle/>
          <a:p>
            <a:r>
              <a:rPr lang="en-US" sz="1400" dirty="0">
                <a:solidFill>
                  <a:schemeClr val="tx1"/>
                </a:solidFill>
              </a:rPr>
              <a:t>S&amp;R= Search and Rescue</a:t>
            </a:r>
          </a:p>
        </p:txBody>
      </p:sp>
    </p:spTree>
    <p:extLst>
      <p:ext uri="{BB962C8B-B14F-4D97-AF65-F5344CB8AC3E}">
        <p14:creationId xmlns:p14="http://schemas.microsoft.com/office/powerpoint/2010/main" val="86051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CERT Mobilization</a:t>
            </a:r>
          </a:p>
        </p:txBody>
      </p:sp>
      <p:sp>
        <p:nvSpPr>
          <p:cNvPr id="15362" name="Rectangle 3"/>
          <p:cNvSpPr>
            <a:spLocks noGrp="1" noChangeArrowheads="1"/>
          </p:cNvSpPr>
          <p:nvPr>
            <p:ph idx="1"/>
          </p:nvPr>
        </p:nvSpPr>
        <p:spPr/>
        <p:txBody>
          <a:bodyPr/>
          <a:lstStyle/>
          <a:p>
            <a:pPr marL="533400" indent="-533400" eaLnBrk="1" hangingPunct="1"/>
            <a:r>
              <a:rPr lang="en-US" altLang="en-US" sz="2800" dirty="0"/>
              <a:t>Take care of yourselves, your families, homes, and neighbors</a:t>
            </a:r>
          </a:p>
          <a:p>
            <a:pPr marL="533400" indent="-533400" eaLnBrk="1" hangingPunct="1"/>
            <a:r>
              <a:rPr lang="en-US" altLang="en-US" sz="2800" dirty="0"/>
              <a:t>Proceed to predesignated staging area</a:t>
            </a:r>
          </a:p>
          <a:p>
            <a:pPr marL="533400" indent="-533400" eaLnBrk="1" hangingPunct="1"/>
            <a:r>
              <a:rPr lang="en-US" altLang="en-US" sz="2800" dirty="0"/>
              <a:t>Establish Incident Command, organize the team</a:t>
            </a:r>
          </a:p>
          <a:p>
            <a:pPr marL="533400" indent="-533400" eaLnBrk="1" hangingPunct="1"/>
            <a:r>
              <a:rPr lang="en-US" altLang="en-US" sz="2800" dirty="0"/>
              <a:t>Collect info; sign in resources; </a:t>
            </a:r>
            <a:r>
              <a:rPr lang="en-US" altLang="en-US" sz="2800" b="1" i="1" dirty="0"/>
              <a:t>Document!</a:t>
            </a:r>
          </a:p>
          <a:p>
            <a:pPr marL="533400" indent="-533400" eaLnBrk="1" hangingPunct="1"/>
            <a:r>
              <a:rPr lang="en-US" altLang="en-US" sz="2800" dirty="0"/>
              <a:t>Develop Action Plan; Deploy Resources</a:t>
            </a:r>
          </a:p>
          <a:p>
            <a:pPr marL="533400" indent="-533400" eaLnBrk="1" hangingPunct="1"/>
            <a:r>
              <a:rPr lang="en-US" altLang="en-US" sz="2800" dirty="0"/>
              <a:t>Organization evolves based on new information &amp; resources</a:t>
            </a:r>
          </a:p>
          <a:p>
            <a:pPr marL="533400" indent="-533400" eaLnBrk="1" hangingPunct="1"/>
            <a:endParaRPr lang="en-US" altLang="en-US" dirty="0"/>
          </a:p>
        </p:txBody>
      </p:sp>
      <p:sp>
        <p:nvSpPr>
          <p:cNvPr id="1536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2E6E2E52-7CA3-4CFC-8E57-A0DDE1E292DF}" type="slidenum">
              <a:rPr lang="en-US" altLang="en-US" sz="1400" smtClean="0">
                <a:solidFill>
                  <a:schemeClr val="tx1"/>
                </a:solidFill>
              </a:rPr>
              <a:pPr eaLnBrk="1" hangingPunct="1">
                <a:spcBef>
                  <a:spcPct val="0"/>
                </a:spcBef>
                <a:buClrTx/>
                <a:buFontTx/>
                <a:buNone/>
              </a:pPr>
              <a:t>11</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CERT in Action Video</a:t>
            </a:r>
          </a:p>
        </p:txBody>
      </p:sp>
      <p:sp>
        <p:nvSpPr>
          <p:cNvPr id="1433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81C53C37-FCB0-4679-8BBF-3A4D832E95C6}" type="slidenum">
              <a:rPr lang="en-US" altLang="en-US" sz="1400" smtClean="0">
                <a:solidFill>
                  <a:schemeClr val="tx1"/>
                </a:solidFill>
              </a:rPr>
              <a:pPr eaLnBrk="1" hangingPunct="1">
                <a:spcBef>
                  <a:spcPct val="0"/>
                </a:spcBef>
                <a:buClrTx/>
                <a:buFontTx/>
                <a:buNone/>
              </a:pPr>
              <a:t>12</a:t>
            </a:fld>
            <a:endParaRPr lang="en-US" altLang="en-US" sz="1400" dirty="0">
              <a:solidFill>
                <a:schemeClr val="tx1"/>
              </a:solidFill>
            </a:endParaRPr>
          </a:p>
        </p:txBody>
      </p:sp>
      <p:pic>
        <p:nvPicPr>
          <p:cNvPr id="7" name="Picture 6"/>
          <p:cNvPicPr>
            <a:picLocks noChangeAspect="1"/>
          </p:cNvPicPr>
          <p:nvPr/>
        </p:nvPicPr>
        <p:blipFill>
          <a:blip r:embed="rId4"/>
          <a:stretch>
            <a:fillRect/>
          </a:stretch>
        </p:blipFill>
        <p:spPr>
          <a:xfrm>
            <a:off x="7798726" y="6078071"/>
            <a:ext cx="1345274" cy="779929"/>
          </a:xfrm>
          <a:prstGeom prst="rect">
            <a:avLst/>
          </a:prstGeom>
        </p:spPr>
      </p:pic>
      <p:sp>
        <p:nvSpPr>
          <p:cNvPr id="8" name="object 4"/>
          <p:cNvSpPr/>
          <p:nvPr/>
        </p:nvSpPr>
        <p:spPr>
          <a:xfrm>
            <a:off x="1936377" y="6096001"/>
            <a:ext cx="1621966" cy="751737"/>
          </a:xfrm>
          <a:prstGeom prst="rect">
            <a:avLst/>
          </a:prstGeom>
          <a:blipFill>
            <a:blip r:embed="rId5" cstate="print"/>
            <a:stretch>
              <a:fillRect/>
            </a:stretch>
          </a:blipFill>
        </p:spPr>
        <p:txBody>
          <a:bodyPr wrap="square" lIns="0" tIns="0" rIns="0" bIns="0" rtlCol="0"/>
          <a:lstStyle/>
          <a:p>
            <a:endParaRPr dirty="0"/>
          </a:p>
        </p:txBody>
      </p:sp>
      <p:pic>
        <p:nvPicPr>
          <p:cNvPr id="9" name="Online Media 8" title="CERT In Action">
            <a:hlinkClick r:id="" action="ppaction://media"/>
            <a:extLst>
              <a:ext uri="{FF2B5EF4-FFF2-40B4-BE49-F238E27FC236}">
                <a16:creationId xmlns:a16="http://schemas.microsoft.com/office/drawing/2014/main" id="{EB03176F-5D7B-DBCA-3AB7-452256972C94}"/>
              </a:ext>
            </a:extLst>
          </p:cNvPr>
          <p:cNvPicPr>
            <a:picLocks noRot="1" noChangeAspect="1"/>
          </p:cNvPicPr>
          <p:nvPr>
            <a:videoFile r:link="rId1"/>
          </p:nvPr>
        </p:nvPicPr>
        <p:blipFill>
          <a:blip r:embed="rId6"/>
          <a:stretch>
            <a:fillRect/>
          </a:stretch>
        </p:blipFill>
        <p:spPr>
          <a:xfrm>
            <a:off x="727113" y="1204348"/>
            <a:ext cx="7524520" cy="5643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Break!</a:t>
            </a:r>
          </a:p>
        </p:txBody>
      </p:sp>
      <p:sp>
        <p:nvSpPr>
          <p:cNvPr id="17410" name="Rectangle 3"/>
          <p:cNvSpPr>
            <a:spLocks noGrp="1" noChangeArrowheads="1"/>
          </p:cNvSpPr>
          <p:nvPr>
            <p:ph idx="1"/>
          </p:nvPr>
        </p:nvSpPr>
        <p:spPr>
          <a:xfrm>
            <a:off x="457200" y="1341437"/>
            <a:ext cx="8229600" cy="5944733"/>
          </a:xfrm>
        </p:spPr>
        <p:txBody>
          <a:bodyPr/>
          <a:lstStyle/>
          <a:p>
            <a:pPr marL="0" indent="0" eaLnBrk="1" hangingPunct="1">
              <a:buNone/>
            </a:pPr>
            <a:endParaRPr lang="en-US" altLang="en-US" sz="2800" dirty="0"/>
          </a:p>
          <a:p>
            <a:pPr marL="0" indent="0" eaLnBrk="1" hangingPunct="1">
              <a:buNone/>
            </a:pPr>
            <a:endParaRPr lang="en-US" altLang="en-US" sz="2800" dirty="0"/>
          </a:p>
          <a:p>
            <a:pPr marL="0" indent="0" eaLnBrk="1" hangingPunct="1">
              <a:buNone/>
            </a:pPr>
            <a:r>
              <a:rPr lang="en-US" altLang="en-US" sz="3600" dirty="0"/>
              <a:t>            10 minutes</a:t>
            </a:r>
          </a:p>
          <a:p>
            <a:pPr marL="0" indent="0" eaLnBrk="1" hangingPunct="1">
              <a:buNone/>
            </a:pPr>
            <a:endParaRPr lang="en-US" altLang="en-US" sz="2800" dirty="0"/>
          </a:p>
        </p:txBody>
      </p:sp>
      <p:sp>
        <p:nvSpPr>
          <p:cNvPr id="174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CB90EBE7-4982-4049-973A-6BCEB17E78E2}" type="slidenum">
              <a:rPr lang="en-US" altLang="en-US" sz="1400" smtClean="0">
                <a:solidFill>
                  <a:schemeClr val="tx1"/>
                </a:solidFill>
              </a:rPr>
              <a:pPr eaLnBrk="1" hangingPunct="1">
                <a:spcBef>
                  <a:spcPct val="0"/>
                </a:spcBef>
                <a:buClrTx/>
                <a:buFontTx/>
                <a:buNone/>
              </a:pPr>
              <a:t>13</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92117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3" descr="Pencil and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389063"/>
            <a:ext cx="65532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a:t>Documentation</a:t>
            </a:r>
          </a:p>
        </p:txBody>
      </p:sp>
      <p:sp>
        <p:nvSpPr>
          <p:cNvPr id="18437" name="Rectangle 3"/>
          <p:cNvSpPr>
            <a:spLocks noGrp="1" noChangeArrowheads="1"/>
          </p:cNvSpPr>
          <p:nvPr>
            <p:ph idx="1"/>
          </p:nvPr>
        </p:nvSpPr>
        <p:spPr>
          <a:xfrm>
            <a:off x="1295400" y="3004457"/>
            <a:ext cx="3026228" cy="1110343"/>
          </a:xfrm>
        </p:spPr>
        <p:txBody>
          <a:bodyPr/>
          <a:lstStyle/>
          <a:p>
            <a:pPr algn="ctr" eaLnBrk="1" hangingPunct="1">
              <a:lnSpc>
                <a:spcPct val="90000"/>
              </a:lnSpc>
              <a:buFont typeface="Arial" charset="0"/>
              <a:buNone/>
            </a:pPr>
            <a:r>
              <a:rPr lang="en-US" altLang="en-US" sz="3100" i="1" dirty="0"/>
              <a:t>Write </a:t>
            </a:r>
          </a:p>
          <a:p>
            <a:pPr algn="ctr" eaLnBrk="1" hangingPunct="1">
              <a:lnSpc>
                <a:spcPct val="90000"/>
              </a:lnSpc>
              <a:buFont typeface="Arial" charset="0"/>
              <a:buNone/>
            </a:pPr>
            <a:r>
              <a:rPr lang="en-US" altLang="en-US" sz="3100" i="1" dirty="0"/>
              <a:t>it down!</a:t>
            </a:r>
          </a:p>
        </p:txBody>
      </p:sp>
      <p:sp>
        <p:nvSpPr>
          <p:cNvPr id="184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1461E3B3-09C0-468A-9FDF-828DE82C53E3}" type="slidenum">
              <a:rPr lang="en-US" altLang="en-US" sz="1400" smtClean="0">
                <a:solidFill>
                  <a:schemeClr val="tx1"/>
                </a:solidFill>
              </a:rPr>
              <a:pPr eaLnBrk="1" hangingPunct="1">
                <a:spcBef>
                  <a:spcPct val="0"/>
                </a:spcBef>
                <a:buClrTx/>
                <a:buFontTx/>
                <a:buNone/>
              </a:pPr>
              <a:t>14</a:t>
            </a:fld>
            <a:endParaRPr lang="en-US" altLang="en-US" sz="1400" dirty="0">
              <a:solidFill>
                <a:schemeClr val="tx1"/>
              </a:solidFill>
            </a:endParaRPr>
          </a:p>
        </p:txBody>
      </p:sp>
      <p:pic>
        <p:nvPicPr>
          <p:cNvPr id="6" name="Picture 5"/>
          <p:cNvPicPr>
            <a:picLocks noChangeAspect="1"/>
          </p:cNvPicPr>
          <p:nvPr/>
        </p:nvPicPr>
        <p:blipFill>
          <a:blip r:embed="rId4"/>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5" cstate="print"/>
            <a:stretch>
              <a:fillRect/>
            </a:stretch>
          </a:blipFill>
        </p:spPr>
        <p:txBody>
          <a:bodyPr wrap="square" lIns="0" tIns="0" rIns="0" bIns="0" rtlCol="0"/>
          <a:lstStyle/>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Documentation</a:t>
            </a:r>
          </a:p>
        </p:txBody>
      </p:sp>
      <p:sp>
        <p:nvSpPr>
          <p:cNvPr id="17410" name="Rectangle 3"/>
          <p:cNvSpPr>
            <a:spLocks noGrp="1" noChangeArrowheads="1"/>
          </p:cNvSpPr>
          <p:nvPr>
            <p:ph idx="1"/>
          </p:nvPr>
        </p:nvSpPr>
        <p:spPr>
          <a:xfrm>
            <a:off x="457200" y="1341437"/>
            <a:ext cx="8229600" cy="5944733"/>
          </a:xfrm>
        </p:spPr>
        <p:txBody>
          <a:bodyPr/>
          <a:lstStyle/>
          <a:p>
            <a:pPr eaLnBrk="1" hangingPunct="1"/>
            <a:r>
              <a:rPr lang="en-US" altLang="en-US" sz="2800" dirty="0"/>
              <a:t>Section Chiefs (Ops, Planning, Logistics)</a:t>
            </a:r>
          </a:p>
          <a:p>
            <a:pPr lvl="1" eaLnBrk="1" hangingPunct="1"/>
            <a:r>
              <a:rPr lang="en-US" altLang="en-US" sz="2400" dirty="0"/>
              <a:t>Provide Command Post with information</a:t>
            </a:r>
          </a:p>
          <a:p>
            <a:pPr eaLnBrk="1" hangingPunct="1"/>
            <a:r>
              <a:rPr lang="en-US" altLang="en-US" sz="2800" dirty="0"/>
              <a:t>Command Post</a:t>
            </a:r>
          </a:p>
          <a:p>
            <a:pPr lvl="1" eaLnBrk="1" hangingPunct="1"/>
            <a:r>
              <a:rPr lang="en-US" altLang="en-US" sz="2400" dirty="0"/>
              <a:t>Document the situation status</a:t>
            </a:r>
          </a:p>
          <a:p>
            <a:pPr lvl="2" eaLnBrk="1" hangingPunct="1"/>
            <a:r>
              <a:rPr lang="en-US" altLang="en-US" sz="2000" dirty="0"/>
              <a:t>Incident locations</a:t>
            </a:r>
          </a:p>
          <a:p>
            <a:pPr lvl="2" eaLnBrk="1" hangingPunct="1"/>
            <a:r>
              <a:rPr lang="en-US" altLang="en-US" sz="2000" dirty="0"/>
              <a:t>Access routes (teams into the neighborhood)</a:t>
            </a:r>
          </a:p>
          <a:p>
            <a:pPr lvl="2" eaLnBrk="1" hangingPunct="1"/>
            <a:r>
              <a:rPr lang="en-US" altLang="en-US" sz="2000" dirty="0"/>
              <a:t>Identified hazards (downed wires)</a:t>
            </a:r>
          </a:p>
          <a:p>
            <a:pPr lvl="2" eaLnBrk="1" hangingPunct="1"/>
            <a:r>
              <a:rPr lang="en-US" altLang="en-US" sz="2000" dirty="0"/>
              <a:t>Support locations (med treatment area(s)) </a:t>
            </a:r>
          </a:p>
          <a:p>
            <a:pPr eaLnBrk="1" hangingPunct="1"/>
            <a:r>
              <a:rPr lang="en-US" altLang="en-US" sz="2800" dirty="0"/>
              <a:t>IC  Report Status to Professional Responders:</a:t>
            </a:r>
          </a:p>
          <a:p>
            <a:pPr lvl="1" indent="-342900" eaLnBrk="1" hangingPunct="1"/>
            <a:r>
              <a:rPr lang="en-US" altLang="en-US" sz="2400" dirty="0"/>
              <a:t>Fire, Police, Medical, Public Health, Office of Emergency Services</a:t>
            </a:r>
          </a:p>
        </p:txBody>
      </p:sp>
      <p:sp>
        <p:nvSpPr>
          <p:cNvPr id="174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CB90EBE7-4982-4049-973A-6BCEB17E78E2}" type="slidenum">
              <a:rPr lang="en-US" altLang="en-US" sz="1400" smtClean="0">
                <a:solidFill>
                  <a:schemeClr val="tx1"/>
                </a:solidFill>
              </a:rPr>
              <a:pPr eaLnBrk="1" hangingPunct="1">
                <a:spcBef>
                  <a:spcPct val="0"/>
                </a:spcBef>
                <a:buClrTx/>
                <a:buFontTx/>
                <a:buNone/>
              </a:pPr>
              <a:t>15</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Documentation</a:t>
            </a:r>
          </a:p>
        </p:txBody>
      </p:sp>
      <p:sp>
        <p:nvSpPr>
          <p:cNvPr id="18437" name="Rectangle 3"/>
          <p:cNvSpPr>
            <a:spLocks noGrp="1" noChangeArrowheads="1"/>
          </p:cNvSpPr>
          <p:nvPr>
            <p:ph idx="1"/>
          </p:nvPr>
        </p:nvSpPr>
        <p:spPr>
          <a:xfrm>
            <a:off x="1295400" y="3004457"/>
            <a:ext cx="3026228" cy="1110343"/>
          </a:xfrm>
        </p:spPr>
        <p:txBody>
          <a:bodyPr/>
          <a:lstStyle/>
          <a:p>
            <a:pPr algn="ctr" eaLnBrk="1" hangingPunct="1">
              <a:lnSpc>
                <a:spcPct val="90000"/>
              </a:lnSpc>
              <a:buFont typeface="Arial" charset="0"/>
              <a:buNone/>
            </a:pPr>
            <a:r>
              <a:rPr lang="en-US" altLang="en-US" sz="3100" i="1" dirty="0"/>
              <a:t>Write </a:t>
            </a:r>
          </a:p>
          <a:p>
            <a:pPr algn="ctr" eaLnBrk="1" hangingPunct="1">
              <a:lnSpc>
                <a:spcPct val="90000"/>
              </a:lnSpc>
              <a:buFont typeface="Arial" charset="0"/>
              <a:buNone/>
            </a:pPr>
            <a:r>
              <a:rPr lang="en-US" altLang="en-US" sz="3100" i="1" dirty="0"/>
              <a:t>it down!</a:t>
            </a:r>
          </a:p>
        </p:txBody>
      </p:sp>
      <p:sp>
        <p:nvSpPr>
          <p:cNvPr id="184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1461E3B3-09C0-468A-9FDF-828DE82C53E3}" type="slidenum">
              <a:rPr lang="en-US" altLang="en-US" sz="1400" smtClean="0">
                <a:solidFill>
                  <a:schemeClr val="tx1"/>
                </a:solidFill>
              </a:rPr>
              <a:pPr eaLnBrk="1" hangingPunct="1">
                <a:spcBef>
                  <a:spcPct val="0"/>
                </a:spcBef>
                <a:buClrTx/>
                <a:buFontTx/>
                <a:buNone/>
              </a:pPr>
              <a:t>16</a:t>
            </a:fld>
            <a:endParaRPr lang="en-US" altLang="en-US" sz="1400" dirty="0">
              <a:solidFill>
                <a:schemeClr val="tx1"/>
              </a:solidFill>
            </a:endParaRPr>
          </a:p>
        </p:txBody>
      </p:sp>
      <p:pic>
        <p:nvPicPr>
          <p:cNvPr id="6" name="Picture 5"/>
          <p:cNvPicPr>
            <a:picLocks noChangeAspect="1"/>
          </p:cNvPicPr>
          <p:nvPr/>
        </p:nvPicPr>
        <p:blipFill>
          <a:blip r:embed="rId3"/>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pic>
        <p:nvPicPr>
          <p:cNvPr id="8" name="Picture 7"/>
          <p:cNvPicPr>
            <a:picLocks noChangeAspect="1"/>
          </p:cNvPicPr>
          <p:nvPr/>
        </p:nvPicPr>
        <p:blipFill>
          <a:blip r:embed="rId5"/>
          <a:stretch>
            <a:fillRect/>
          </a:stretch>
        </p:blipFill>
        <p:spPr>
          <a:xfrm>
            <a:off x="1381739" y="1214109"/>
            <a:ext cx="7766851" cy="5640349"/>
          </a:xfrm>
          <a:prstGeom prst="rect">
            <a:avLst/>
          </a:prstGeom>
        </p:spPr>
      </p:pic>
      <p:sp>
        <p:nvSpPr>
          <p:cNvPr id="10" name="TextBox 9"/>
          <p:cNvSpPr txBox="1"/>
          <p:nvPr/>
        </p:nvSpPr>
        <p:spPr>
          <a:xfrm>
            <a:off x="4321628" y="1214109"/>
            <a:ext cx="4826962" cy="584775"/>
          </a:xfrm>
          <a:prstGeom prst="rect">
            <a:avLst/>
          </a:prstGeom>
          <a:solidFill>
            <a:schemeClr val="bg1"/>
          </a:solidFill>
        </p:spPr>
        <p:txBody>
          <a:bodyPr vert="horz"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mn-cs"/>
              </a:rPr>
              <a:t>If it wasn’t written down</a:t>
            </a:r>
          </a:p>
        </p:txBody>
      </p:sp>
      <p:sp>
        <p:nvSpPr>
          <p:cNvPr id="11" name="TextBox 10"/>
          <p:cNvSpPr txBox="1"/>
          <p:nvPr/>
        </p:nvSpPr>
        <p:spPr>
          <a:xfrm>
            <a:off x="1447800" y="6136700"/>
            <a:ext cx="3231975" cy="584775"/>
          </a:xfrm>
          <a:prstGeom prst="rect">
            <a:avLst/>
          </a:prstGeom>
          <a:solidFill>
            <a:schemeClr val="bg1"/>
          </a:solidFill>
        </p:spPr>
        <p:txBody>
          <a:bodyPr vert="horz"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mn-cs"/>
              </a:rPr>
              <a:t>It didn’t happen</a:t>
            </a:r>
          </a:p>
        </p:txBody>
      </p:sp>
    </p:spTree>
    <p:extLst>
      <p:ext uri="{BB962C8B-B14F-4D97-AF65-F5344CB8AC3E}">
        <p14:creationId xmlns:p14="http://schemas.microsoft.com/office/powerpoint/2010/main" val="255188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CERT ICS Documentation: Forms</a:t>
            </a:r>
          </a:p>
        </p:txBody>
      </p:sp>
      <p:sp>
        <p:nvSpPr>
          <p:cNvPr id="19458" name="Rectangle 3"/>
          <p:cNvSpPr>
            <a:spLocks noGrp="1" noChangeArrowheads="1"/>
          </p:cNvSpPr>
          <p:nvPr>
            <p:ph idx="1"/>
          </p:nvPr>
        </p:nvSpPr>
        <p:spPr>
          <a:xfrm>
            <a:off x="457200" y="1339027"/>
            <a:ext cx="8229600" cy="4234609"/>
          </a:xfrm>
        </p:spPr>
        <p:txBody>
          <a:bodyPr/>
          <a:lstStyle/>
          <a:p>
            <a:pPr eaLnBrk="1" hangingPunct="1">
              <a:lnSpc>
                <a:spcPct val="90000"/>
              </a:lnSpc>
            </a:pPr>
            <a:r>
              <a:rPr lang="en-US" altLang="en-US" sz="2800" dirty="0"/>
              <a:t>Damage Assessment </a:t>
            </a:r>
            <a:r>
              <a:rPr lang="en-US" altLang="en-US" sz="2000" dirty="0"/>
              <a:t>(CERT Form #1)</a:t>
            </a:r>
          </a:p>
          <a:p>
            <a:pPr eaLnBrk="1" hangingPunct="1">
              <a:lnSpc>
                <a:spcPct val="90000"/>
              </a:lnSpc>
            </a:pPr>
            <a:r>
              <a:rPr lang="en-US" altLang="en-US" sz="2800" dirty="0"/>
              <a:t>Personnel Resources Sign-In </a:t>
            </a:r>
            <a:r>
              <a:rPr lang="en-US" altLang="en-US" sz="2000" dirty="0"/>
              <a:t>(CERT Form #2)</a:t>
            </a:r>
          </a:p>
          <a:p>
            <a:pPr eaLnBrk="1" hangingPunct="1">
              <a:lnSpc>
                <a:spcPct val="90000"/>
              </a:lnSpc>
            </a:pPr>
            <a:r>
              <a:rPr lang="en-US" altLang="en-US" sz="2800" dirty="0"/>
              <a:t>Incident/Assignment Tracking Log </a:t>
            </a:r>
            <a:r>
              <a:rPr lang="en-US" altLang="en-US" sz="2000" dirty="0"/>
              <a:t>(CERT Form #3)</a:t>
            </a:r>
            <a:endParaRPr lang="en-US" altLang="en-US" sz="2800" dirty="0"/>
          </a:p>
          <a:p>
            <a:pPr eaLnBrk="1" hangingPunct="1">
              <a:lnSpc>
                <a:spcPct val="90000"/>
              </a:lnSpc>
            </a:pPr>
            <a:r>
              <a:rPr lang="en-US" altLang="en-US" sz="2800" dirty="0"/>
              <a:t>Briefing Assignment (Instructions to Team) </a:t>
            </a:r>
            <a:r>
              <a:rPr lang="en-US" altLang="en-US" sz="2000" dirty="0"/>
              <a:t>(CF #4)</a:t>
            </a:r>
            <a:endParaRPr lang="en-US" altLang="en-US" sz="2800" dirty="0"/>
          </a:p>
          <a:p>
            <a:pPr eaLnBrk="1" hangingPunct="1">
              <a:lnSpc>
                <a:spcPct val="90000"/>
              </a:lnSpc>
            </a:pPr>
            <a:r>
              <a:rPr lang="en-US" altLang="en-US" sz="2800" dirty="0"/>
              <a:t>Victim Treatment Area Record </a:t>
            </a:r>
            <a:r>
              <a:rPr lang="en-US" altLang="en-US" sz="2000" dirty="0"/>
              <a:t>(CERT Form #5)</a:t>
            </a:r>
            <a:endParaRPr lang="en-US" altLang="en-US" sz="2800" dirty="0"/>
          </a:p>
          <a:p>
            <a:pPr eaLnBrk="1" hangingPunct="1">
              <a:lnSpc>
                <a:spcPct val="90000"/>
              </a:lnSpc>
            </a:pPr>
            <a:r>
              <a:rPr lang="en-US" altLang="en-US" sz="2800" dirty="0"/>
              <a:t>Communications Log </a:t>
            </a:r>
            <a:r>
              <a:rPr lang="en-US" altLang="en-US" sz="2000" dirty="0"/>
              <a:t>(CERT Form #6; ICS 309)</a:t>
            </a:r>
          </a:p>
          <a:p>
            <a:pPr eaLnBrk="1" hangingPunct="1">
              <a:lnSpc>
                <a:spcPct val="90000"/>
              </a:lnSpc>
            </a:pPr>
            <a:r>
              <a:rPr lang="en-US" altLang="en-US" sz="2800" dirty="0"/>
              <a:t>Equipment Inventory </a:t>
            </a:r>
            <a:r>
              <a:rPr lang="en-US" altLang="en-US" sz="2000" dirty="0"/>
              <a:t>(CERT Form #7; ICS 303)</a:t>
            </a:r>
          </a:p>
          <a:p>
            <a:pPr eaLnBrk="1" hangingPunct="1">
              <a:lnSpc>
                <a:spcPct val="90000"/>
              </a:lnSpc>
            </a:pPr>
            <a:r>
              <a:rPr lang="en-US" altLang="en-US" sz="2800" dirty="0"/>
              <a:t>General Message </a:t>
            </a:r>
            <a:r>
              <a:rPr lang="en-US" altLang="en-US" sz="2000" dirty="0"/>
              <a:t>(CERT Form #8; ICS 213)</a:t>
            </a:r>
            <a:endParaRPr lang="en-US" altLang="en-US" sz="2800" dirty="0"/>
          </a:p>
          <a:p>
            <a:pPr eaLnBrk="1" hangingPunct="1">
              <a:lnSpc>
                <a:spcPct val="90000"/>
              </a:lnSpc>
            </a:pPr>
            <a:r>
              <a:rPr lang="en-US" altLang="en-US" sz="2800" dirty="0"/>
              <a:t>Pad of paper </a:t>
            </a:r>
            <a:r>
              <a:rPr lang="en-US" altLang="en-US" sz="2000" dirty="0"/>
              <a:t>(“CERT Form 0”)</a:t>
            </a:r>
          </a:p>
          <a:p>
            <a:pPr eaLnBrk="1" hangingPunct="1">
              <a:lnSpc>
                <a:spcPct val="90000"/>
              </a:lnSpc>
            </a:pPr>
            <a:endParaRPr lang="en-US" altLang="en-US" sz="3100" dirty="0"/>
          </a:p>
          <a:p>
            <a:pPr eaLnBrk="1" hangingPunct="1">
              <a:lnSpc>
                <a:spcPct val="90000"/>
              </a:lnSpc>
            </a:pPr>
            <a:endParaRPr lang="en-US" altLang="en-US" sz="3100" dirty="0"/>
          </a:p>
        </p:txBody>
      </p:sp>
      <p:sp>
        <p:nvSpPr>
          <p:cNvPr id="1945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F748F93F-ACDD-44E8-8EB0-1D9B70DCAC18}" type="slidenum">
              <a:rPr lang="en-US" altLang="en-US" sz="1400" smtClean="0">
                <a:solidFill>
                  <a:schemeClr val="tx1"/>
                </a:solidFill>
              </a:rPr>
              <a:pPr eaLnBrk="1" hangingPunct="1">
                <a:spcBef>
                  <a:spcPct val="0"/>
                </a:spcBef>
                <a:buClrTx/>
                <a:buFontTx/>
                <a:buNone/>
              </a:pPr>
              <a:t>17</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Documentation Flow</a:t>
            </a:r>
          </a:p>
        </p:txBody>
      </p:sp>
      <p:sp>
        <p:nvSpPr>
          <p:cNvPr id="3" name="Content Placeholder 2"/>
          <p:cNvSpPr>
            <a:spLocks noGrp="1"/>
          </p:cNvSpPr>
          <p:nvPr>
            <p:ph idx="1"/>
          </p:nvPr>
        </p:nvSpPr>
        <p:spPr/>
        <p:txBody>
          <a:bodyPr/>
          <a:lstStyle/>
          <a:p>
            <a:endParaRPr lang="en-US"/>
          </a:p>
        </p:txBody>
      </p:sp>
      <p:sp>
        <p:nvSpPr>
          <p:cNvPr id="2048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2FA15C56-B61C-4FB7-B4E4-8A6064A96593}" type="slidenum">
              <a:rPr lang="en-US" altLang="en-US" sz="1400" smtClean="0">
                <a:solidFill>
                  <a:schemeClr val="tx1"/>
                </a:solidFill>
              </a:rPr>
              <a:pPr eaLnBrk="1" hangingPunct="1">
                <a:spcBef>
                  <a:spcPct val="0"/>
                </a:spcBef>
                <a:buClrTx/>
                <a:buFontTx/>
                <a:buNone/>
              </a:pPr>
              <a:t>18</a:t>
            </a:fld>
            <a:endParaRPr lang="en-US" altLang="en-US" sz="1400" dirty="0">
              <a:solidFill>
                <a:schemeClr val="tx1"/>
              </a:solidFill>
            </a:endParaRPr>
          </a:p>
        </p:txBody>
      </p:sp>
      <p:pic>
        <p:nvPicPr>
          <p:cNvPr id="20484" name="Picture 5" descr="Command 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3013"/>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5" cstate="print"/>
            <a:stretch>
              <a:fillRect/>
            </a:stretch>
          </a:blipFill>
        </p:spPr>
        <p:txBody>
          <a:bodyPr wrap="square" lIns="0" tIns="0" rIns="0" bIns="0" rtlCol="0"/>
          <a:lstStyle/>
          <a:p>
            <a:endParaRPr dirty="0"/>
          </a:p>
        </p:txBody>
      </p:sp>
      <p:sp>
        <p:nvSpPr>
          <p:cNvPr id="4" name="TextBox 3"/>
          <p:cNvSpPr txBox="1"/>
          <p:nvPr/>
        </p:nvSpPr>
        <p:spPr>
          <a:xfrm>
            <a:off x="399183" y="4544214"/>
            <a:ext cx="8592417" cy="892552"/>
          </a:xfrm>
          <a:prstGeom prst="rect">
            <a:avLst/>
          </a:prstGeom>
          <a:noFill/>
        </p:spPr>
        <p:txBody>
          <a:bodyPr wrap="square" rtlCol="0">
            <a:spAutoFit/>
          </a:bodyPr>
          <a:lstStyle/>
          <a:p>
            <a:r>
              <a:rPr lang="en-US" sz="2800" dirty="0">
                <a:solidFill>
                  <a:srgbClr val="FF0000"/>
                </a:solidFill>
              </a:rPr>
              <a:t>First person to arrive is Incident Commander</a:t>
            </a:r>
          </a:p>
          <a:p>
            <a:r>
              <a:rPr lang="en-US" sz="2400" dirty="0">
                <a:solidFill>
                  <a:srgbClr val="FF0000"/>
                </a:solidFill>
              </a:rPr>
              <a:t>Doesn’t have to remain IC depending on who arrives later</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CERT Classes (CERT Basic Training)</a:t>
            </a:r>
          </a:p>
        </p:txBody>
      </p:sp>
      <p:sp>
        <p:nvSpPr>
          <p:cNvPr id="20482" name="Content Placeholder 2"/>
          <p:cNvSpPr>
            <a:spLocks noGrp="1"/>
          </p:cNvSpPr>
          <p:nvPr>
            <p:ph idx="1"/>
          </p:nvPr>
        </p:nvSpPr>
        <p:spPr>
          <a:xfrm>
            <a:off x="457199" y="1300490"/>
            <a:ext cx="8577619" cy="4777209"/>
          </a:xfrm>
        </p:spPr>
        <p:txBody>
          <a:bodyPr/>
          <a:lstStyle/>
          <a:p>
            <a:pPr eaLnBrk="1" hangingPunct="1"/>
            <a:r>
              <a:rPr lang="en-US" altLang="en-US" sz="2000" dirty="0"/>
              <a:t>Unit 1: Disaster Preparedness</a:t>
            </a:r>
          </a:p>
          <a:p>
            <a:pPr eaLnBrk="1" hangingPunct="1"/>
            <a:endParaRPr lang="en-US" altLang="en-US" sz="2000" dirty="0"/>
          </a:p>
          <a:p>
            <a:pPr eaLnBrk="1" hangingPunct="1"/>
            <a:r>
              <a:rPr lang="en-US" altLang="en-US" sz="2000" dirty="0"/>
              <a:t>Unit 2: CERT Organization</a:t>
            </a:r>
          </a:p>
          <a:p>
            <a:pPr eaLnBrk="1" hangingPunct="1"/>
            <a:endParaRPr lang="en-US" altLang="en-US" sz="2000" dirty="0"/>
          </a:p>
          <a:p>
            <a:pPr eaLnBrk="1" hangingPunct="1"/>
            <a:r>
              <a:rPr lang="en-US" altLang="en-US" sz="2000" dirty="0"/>
              <a:t>Units 3 and 4: Disaster Medical Operations 1 and 2 (cache </a:t>
            </a:r>
            <a:r>
              <a:rPr lang="en-US" altLang="en-US" sz="2000" dirty="0" err="1"/>
              <a:t>req’t</a:t>
            </a:r>
            <a:r>
              <a:rPr lang="en-US" altLang="en-US" sz="2000" dirty="0"/>
              <a:t>)</a:t>
            </a:r>
          </a:p>
          <a:p>
            <a:pPr marL="0" indent="0" eaLnBrk="1" hangingPunct="1">
              <a:buNone/>
            </a:pPr>
            <a:endParaRPr lang="en-US" altLang="en-US" sz="2000" dirty="0"/>
          </a:p>
          <a:p>
            <a:pPr eaLnBrk="1" hangingPunct="1"/>
            <a:r>
              <a:rPr lang="en-US" altLang="en-US" sz="2000" dirty="0"/>
              <a:t>Unit 5: Disaster Psychology</a:t>
            </a:r>
          </a:p>
          <a:p>
            <a:pPr marL="0" indent="0" eaLnBrk="1" hangingPunct="1">
              <a:buNone/>
            </a:pPr>
            <a:endParaRPr lang="en-US" altLang="en-US" sz="2000" dirty="0"/>
          </a:p>
          <a:p>
            <a:pPr eaLnBrk="1" hangingPunct="1"/>
            <a:r>
              <a:rPr lang="en-US" altLang="en-US" sz="2000" dirty="0"/>
              <a:t>Unit 6: Fire Safety and Utility Control (cache </a:t>
            </a:r>
            <a:r>
              <a:rPr lang="en-US" altLang="en-US" sz="2000" dirty="0" err="1"/>
              <a:t>req’t</a:t>
            </a:r>
            <a:r>
              <a:rPr lang="en-US" altLang="en-US" sz="2000" dirty="0"/>
              <a:t>)</a:t>
            </a:r>
          </a:p>
          <a:p>
            <a:pPr marL="0" indent="0" eaLnBrk="1" hangingPunct="1">
              <a:buNone/>
            </a:pPr>
            <a:endParaRPr lang="en-US" altLang="en-US" sz="2000" dirty="0"/>
          </a:p>
          <a:p>
            <a:pPr eaLnBrk="1" hangingPunct="1"/>
            <a:r>
              <a:rPr lang="en-US" altLang="en-US" sz="2000" dirty="0"/>
              <a:t>Unit 7: Light Search and Rescue (cache </a:t>
            </a:r>
            <a:r>
              <a:rPr lang="en-US" altLang="en-US" sz="2000" dirty="0" err="1"/>
              <a:t>req’t</a:t>
            </a:r>
            <a:r>
              <a:rPr lang="en-US" altLang="en-US" sz="2000" dirty="0"/>
              <a:t>)</a:t>
            </a:r>
          </a:p>
          <a:p>
            <a:pPr marL="0" indent="0" eaLnBrk="1" hangingPunct="1">
              <a:buNone/>
            </a:pPr>
            <a:endParaRPr lang="en-US" altLang="en-US" sz="2000" dirty="0"/>
          </a:p>
          <a:p>
            <a:pPr eaLnBrk="1" hangingPunct="1"/>
            <a:r>
              <a:rPr lang="en-US" altLang="en-US" sz="2000" dirty="0"/>
              <a:t>Unit 8: Terrorism and CERT</a:t>
            </a:r>
          </a:p>
          <a:p>
            <a:pPr marL="0" indent="0" eaLnBrk="1" hangingPunct="1">
              <a:buNone/>
            </a:pPr>
            <a:endParaRPr lang="en-US" altLang="en-US" sz="2400" dirty="0"/>
          </a:p>
          <a:p>
            <a:pPr eaLnBrk="1" hangingPunct="1"/>
            <a:endParaRPr lang="en-US" altLang="en-US" sz="2400" dirty="0"/>
          </a:p>
        </p:txBody>
      </p:sp>
      <p:sp>
        <p:nvSpPr>
          <p:cNvPr id="20483" name="Slide Number Placeholder 2"/>
          <p:cNvSpPr>
            <a:spLocks noGrp="1"/>
          </p:cNvSpPr>
          <p:nvPr>
            <p:ph type="sldNum" sz="quarter" idx="4294967295"/>
          </p:nvPr>
        </p:nvSpPr>
        <p:spPr>
          <a:xfrm>
            <a:off x="6057900" y="6245225"/>
            <a:ext cx="16383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1C1C2623-A71A-4756-848B-056C6C331EE6}" type="slidenum">
              <a:rPr lang="en-US" altLang="en-US" sz="1400" smtClean="0">
                <a:solidFill>
                  <a:schemeClr val="tx1"/>
                </a:solidFill>
              </a:rPr>
              <a:pPr eaLnBrk="1" hangingPunct="1">
                <a:spcBef>
                  <a:spcPct val="0"/>
                </a:spcBef>
                <a:buClrTx/>
                <a:buFontTx/>
                <a:buNone/>
              </a:pPr>
              <a:t>1</a:t>
            </a:fld>
            <a:endParaRPr lang="en-US" altLang="en-US" sz="1400"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8084" y="6077699"/>
            <a:ext cx="1345915" cy="780301"/>
          </a:xfrm>
          <a:prstGeom prst="rect">
            <a:avLst/>
          </a:prstGeom>
        </p:spPr>
      </p:pic>
    </p:spTree>
    <p:extLst>
      <p:ext uri="{BB962C8B-B14F-4D97-AF65-F5344CB8AC3E}">
        <p14:creationId xmlns:p14="http://schemas.microsoft.com/office/powerpoint/2010/main" val="2074286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kern="0" dirty="0"/>
              <a:t>Initiation of CERT Organization</a:t>
            </a:r>
            <a:endParaRPr lang="en-US" sz="3600" dirty="0"/>
          </a:p>
        </p:txBody>
      </p:sp>
      <p:sp>
        <p:nvSpPr>
          <p:cNvPr id="5" name="Content Placeholder 4"/>
          <p:cNvSpPr>
            <a:spLocks noGrp="1"/>
          </p:cNvSpPr>
          <p:nvPr>
            <p:ph idx="1"/>
          </p:nvPr>
        </p:nvSpPr>
        <p:spPr/>
        <p:txBody>
          <a:bodyPr/>
          <a:lstStyle/>
          <a:p>
            <a:endParaRPr lang="en-US"/>
          </a:p>
        </p:txBody>
      </p:sp>
      <p:sp>
        <p:nvSpPr>
          <p:cNvPr id="2150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CE23936A-5106-4B11-A2F2-D40CFF0468D2}" type="slidenum">
              <a:rPr lang="en-US" altLang="en-US" sz="1400" smtClean="0">
                <a:solidFill>
                  <a:schemeClr val="tx1"/>
                </a:solidFill>
              </a:rPr>
              <a:pPr eaLnBrk="1" hangingPunct="1">
                <a:spcBef>
                  <a:spcPct val="0"/>
                </a:spcBef>
                <a:buClrTx/>
                <a:buFontTx/>
                <a:buNone/>
              </a:pPr>
              <a:t>19</a:t>
            </a:fld>
            <a:endParaRPr lang="en-US" altLang="en-US" sz="1400" dirty="0">
              <a:solidFill>
                <a:schemeClr val="tx1"/>
              </a:solidFill>
            </a:endParaRPr>
          </a:p>
        </p:txBody>
      </p:sp>
      <p:pic>
        <p:nvPicPr>
          <p:cNvPr id="21508" name="Picture 5" descr="Arriving CERT volunteers; staging/logistic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8" y="1282754"/>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7798726" y="6078071"/>
            <a:ext cx="1345274" cy="779929"/>
          </a:xfrm>
          <a:prstGeom prst="rect">
            <a:avLst/>
          </a:prstGeom>
        </p:spPr>
      </p:pic>
      <p:sp>
        <p:nvSpPr>
          <p:cNvPr id="2" name="TextBox 1"/>
          <p:cNvSpPr txBox="1"/>
          <p:nvPr/>
        </p:nvSpPr>
        <p:spPr>
          <a:xfrm>
            <a:off x="3006436" y="3728939"/>
            <a:ext cx="5985164" cy="2369880"/>
          </a:xfrm>
          <a:prstGeom prst="rect">
            <a:avLst/>
          </a:prstGeom>
          <a:noFill/>
        </p:spPr>
        <p:txBody>
          <a:bodyPr wrap="square" rtlCol="0">
            <a:spAutoFit/>
          </a:bodyPr>
          <a:lstStyle/>
          <a:p>
            <a:r>
              <a:rPr lang="en-US" sz="2800" dirty="0">
                <a:solidFill>
                  <a:srgbClr val="FF0000"/>
                </a:solidFill>
              </a:rPr>
              <a:t>CERT Members arrive</a:t>
            </a:r>
          </a:p>
          <a:p>
            <a:r>
              <a:rPr lang="en-US" sz="2400" dirty="0">
                <a:solidFill>
                  <a:srgbClr val="FF0000"/>
                </a:solidFill>
              </a:rPr>
              <a:t>Sign-in!</a:t>
            </a:r>
          </a:p>
          <a:p>
            <a:r>
              <a:rPr lang="en-US" sz="2400" dirty="0">
                <a:solidFill>
                  <a:srgbClr val="FF0000"/>
                </a:solidFill>
              </a:rPr>
              <a:t>IC assigns Section Chiefs:</a:t>
            </a:r>
          </a:p>
          <a:p>
            <a:r>
              <a:rPr lang="en-US" sz="2400" dirty="0">
                <a:solidFill>
                  <a:srgbClr val="FF0000"/>
                </a:solidFill>
              </a:rPr>
              <a:t>    Operations, Logistics, Planning</a:t>
            </a:r>
          </a:p>
          <a:p>
            <a:r>
              <a:rPr lang="en-US" sz="2400" dirty="0">
                <a:solidFill>
                  <a:srgbClr val="FF0000"/>
                </a:solidFill>
              </a:rPr>
              <a:t>Damage Assessments Gathered (or DA teams formed)</a:t>
            </a:r>
          </a:p>
        </p:txBody>
      </p:sp>
      <p:sp>
        <p:nvSpPr>
          <p:cNvPr id="7" name="TextBox 6"/>
          <p:cNvSpPr txBox="1"/>
          <p:nvPr/>
        </p:nvSpPr>
        <p:spPr>
          <a:xfrm>
            <a:off x="1173707" y="3471092"/>
            <a:ext cx="1487606" cy="369332"/>
          </a:xfrm>
          <a:prstGeom prst="rect">
            <a:avLst/>
          </a:prstGeom>
          <a:solidFill>
            <a:schemeClr val="bg1"/>
          </a:solidFill>
        </p:spPr>
        <p:txBody>
          <a:bodyPr wrap="square" rtlCol="0">
            <a:spAutoFit/>
          </a:bodyPr>
          <a:lstStyle/>
          <a:p>
            <a:r>
              <a:rPr lang="en-US" sz="1800" dirty="0">
                <a:solidFill>
                  <a:schemeClr val="tx1"/>
                </a:solidFill>
              </a:rPr>
              <a:t>Planning</a:t>
            </a:r>
          </a:p>
        </p:txBody>
      </p:sp>
      <p:sp>
        <p:nvSpPr>
          <p:cNvPr id="10" name="Left-Right Arrow 9"/>
          <p:cNvSpPr/>
          <p:nvPr/>
        </p:nvSpPr>
        <p:spPr bwMode="auto">
          <a:xfrm rot="19425218">
            <a:off x="2495140" y="2966322"/>
            <a:ext cx="1432503" cy="472481"/>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
        <p:nvSpPr>
          <p:cNvPr id="8" name="Down Arrow 7"/>
          <p:cNvSpPr/>
          <p:nvPr/>
        </p:nvSpPr>
        <p:spPr bwMode="auto">
          <a:xfrm rot="19250675">
            <a:off x="744626" y="2997027"/>
            <a:ext cx="272225" cy="1262268"/>
          </a:xfrm>
          <a:prstGeom prst="downArrow">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0" dirty="0"/>
              <a:t>Briefing by IC, Team Assignments</a:t>
            </a:r>
            <a:endParaRPr lang="en-US" sz="3600" dirty="0"/>
          </a:p>
        </p:txBody>
      </p:sp>
      <p:sp>
        <p:nvSpPr>
          <p:cNvPr id="3" name="Content Placeholder 2"/>
          <p:cNvSpPr>
            <a:spLocks noGrp="1"/>
          </p:cNvSpPr>
          <p:nvPr>
            <p:ph idx="1"/>
          </p:nvPr>
        </p:nvSpPr>
        <p:spPr/>
        <p:txBody>
          <a:bodyPr/>
          <a:lstStyle/>
          <a:p>
            <a:endParaRPr lang="en-US"/>
          </a:p>
        </p:txBody>
      </p:sp>
      <p:sp>
        <p:nvSpPr>
          <p:cNvPr id="2253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16DC589B-213A-4DEA-9D91-A81173BC0833}" type="slidenum">
              <a:rPr lang="en-US" altLang="en-US" sz="1400" smtClean="0">
                <a:solidFill>
                  <a:schemeClr val="tx1"/>
                </a:solidFill>
              </a:rPr>
              <a:pPr eaLnBrk="1" hangingPunct="1">
                <a:spcBef>
                  <a:spcPct val="0"/>
                </a:spcBef>
                <a:buClrTx/>
                <a:buFontTx/>
                <a:buNone/>
              </a:pPr>
              <a:t>20</a:t>
            </a:fld>
            <a:endParaRPr lang="en-US" altLang="en-US" sz="1400" dirty="0">
              <a:solidFill>
                <a:schemeClr val="tx1"/>
              </a:solidFill>
            </a:endParaRPr>
          </a:p>
        </p:txBody>
      </p:sp>
      <p:pic>
        <p:nvPicPr>
          <p:cNvPr id="22532" name="Picture 5" descr="Functional te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2849"/>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5" cstate="print"/>
            <a:stretch>
              <a:fillRect/>
            </a:stretch>
          </a:blipFill>
        </p:spPr>
        <p:txBody>
          <a:bodyPr wrap="square" lIns="0" tIns="0" rIns="0" bIns="0" rtlCol="0"/>
          <a:lstStyle/>
          <a:p>
            <a:endParaRPr dirty="0"/>
          </a:p>
        </p:txBody>
      </p:sp>
      <p:sp>
        <p:nvSpPr>
          <p:cNvPr id="4" name="TextBox 3"/>
          <p:cNvSpPr txBox="1"/>
          <p:nvPr/>
        </p:nvSpPr>
        <p:spPr>
          <a:xfrm>
            <a:off x="2925595" y="4444181"/>
            <a:ext cx="1371101" cy="307777"/>
          </a:xfrm>
          <a:prstGeom prst="rect">
            <a:avLst/>
          </a:prstGeom>
          <a:solidFill>
            <a:schemeClr val="bg1"/>
          </a:solidFill>
          <a:ln>
            <a:noFill/>
          </a:ln>
        </p:spPr>
        <p:txBody>
          <a:bodyPr wrap="square" rtlCol="0">
            <a:spAutoFit/>
          </a:bodyPr>
          <a:lstStyle/>
          <a:p>
            <a:pPr algn="ctr"/>
            <a:r>
              <a:rPr lang="en-US" sz="1400" dirty="0">
                <a:solidFill>
                  <a:schemeClr val="tx1"/>
                </a:solidFill>
              </a:rPr>
              <a:t>Ops Teams</a:t>
            </a:r>
          </a:p>
        </p:txBody>
      </p:sp>
      <p:sp>
        <p:nvSpPr>
          <p:cNvPr id="5" name="TextBox 4"/>
          <p:cNvSpPr txBox="1"/>
          <p:nvPr/>
        </p:nvSpPr>
        <p:spPr>
          <a:xfrm>
            <a:off x="5581934" y="2299854"/>
            <a:ext cx="3562066" cy="2923877"/>
          </a:xfrm>
          <a:prstGeom prst="rect">
            <a:avLst/>
          </a:prstGeom>
          <a:noFill/>
        </p:spPr>
        <p:txBody>
          <a:bodyPr wrap="square" rtlCol="0">
            <a:spAutoFit/>
          </a:bodyPr>
          <a:lstStyle/>
          <a:p>
            <a:r>
              <a:rPr lang="en-US" sz="3200" dirty="0">
                <a:solidFill>
                  <a:srgbClr val="FF0000"/>
                </a:solidFill>
              </a:rPr>
              <a:t>Operational Teams Set up:</a:t>
            </a:r>
          </a:p>
          <a:p>
            <a:r>
              <a:rPr lang="en-US" sz="2400" dirty="0">
                <a:solidFill>
                  <a:srgbClr val="FF0000"/>
                </a:solidFill>
              </a:rPr>
              <a:t> - Damage Assessment</a:t>
            </a:r>
          </a:p>
          <a:p>
            <a:r>
              <a:rPr lang="en-US" sz="2400" dirty="0">
                <a:solidFill>
                  <a:srgbClr val="FF0000"/>
                </a:solidFill>
              </a:rPr>
              <a:t> - Medical</a:t>
            </a:r>
          </a:p>
          <a:p>
            <a:r>
              <a:rPr lang="en-US" sz="2400" dirty="0">
                <a:solidFill>
                  <a:srgbClr val="FF0000"/>
                </a:solidFill>
              </a:rPr>
              <a:t> - Search and Rescue</a:t>
            </a:r>
          </a:p>
          <a:p>
            <a:r>
              <a:rPr lang="en-US" sz="2400" dirty="0">
                <a:solidFill>
                  <a:srgbClr val="FF0000"/>
                </a:solidFill>
              </a:rPr>
              <a:t> - Fire Suppression</a:t>
            </a:r>
          </a:p>
          <a:p>
            <a:endParaRPr lang="en-US" sz="2400" dirty="0">
              <a:solidFill>
                <a:srgbClr val="FF0000"/>
              </a:solidFill>
            </a:endParaRPr>
          </a:p>
        </p:txBody>
      </p:sp>
      <p:grpSp>
        <p:nvGrpSpPr>
          <p:cNvPr id="11" name="Group 10"/>
          <p:cNvGrpSpPr/>
          <p:nvPr/>
        </p:nvGrpSpPr>
        <p:grpSpPr>
          <a:xfrm>
            <a:off x="3178234" y="3365042"/>
            <a:ext cx="712126" cy="942976"/>
            <a:chOff x="3178234" y="3365042"/>
            <a:chExt cx="712126" cy="942976"/>
          </a:xfrm>
        </p:grpSpPr>
        <p:pic>
          <p:nvPicPr>
            <p:cNvPr id="8" name="Picture 7"/>
            <p:cNvPicPr>
              <a:picLocks noChangeAspect="1"/>
            </p:cNvPicPr>
            <p:nvPr/>
          </p:nvPicPr>
          <p:blipFill>
            <a:blip r:embed="rId6"/>
            <a:stretch>
              <a:fillRect/>
            </a:stretch>
          </p:blipFill>
          <p:spPr>
            <a:xfrm>
              <a:off x="3204560" y="3365042"/>
              <a:ext cx="685800" cy="942976"/>
            </a:xfrm>
            <a:prstGeom prst="rect">
              <a:avLst/>
            </a:prstGeom>
          </p:spPr>
        </p:pic>
        <p:sp>
          <p:nvSpPr>
            <p:cNvPr id="10" name="Rectangle 9"/>
            <p:cNvSpPr/>
            <p:nvPr/>
          </p:nvSpPr>
          <p:spPr>
            <a:xfrm>
              <a:off x="3178234" y="3604419"/>
              <a:ext cx="712126" cy="338554"/>
            </a:xfrm>
            <a:prstGeom prst="rect">
              <a:avLst/>
            </a:prstGeom>
          </p:spPr>
          <p:txBody>
            <a:bodyPr wrap="square">
              <a:spAutoFit/>
            </a:bodyPr>
            <a:lstStyle/>
            <a:p>
              <a:pPr marL="0" marR="0" algn="ctr">
                <a:spcBef>
                  <a:spcPts val="0"/>
                </a:spcBef>
                <a:spcAft>
                  <a:spcPts val="0"/>
                </a:spcAft>
              </a:pPr>
              <a:r>
                <a:rPr lang="en-US" sz="800" dirty="0">
                  <a:solidFill>
                    <a:srgbClr val="663300"/>
                  </a:solidFill>
                  <a:latin typeface="Arial" panose="020B0604020202020204" pitchFamily="34" charset="0"/>
                  <a:ea typeface="Calibri" panose="020F0502020204030204" pitchFamily="34" charset="0"/>
                  <a:cs typeface="Times New Roman" panose="02020603050405020304" pitchFamily="18" charset="0"/>
                </a:rPr>
                <a:t>Briefing</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dirty="0">
                  <a:solidFill>
                    <a:srgbClr val="663300"/>
                  </a:solidFill>
                  <a:latin typeface="Arial" panose="020B0604020202020204" pitchFamily="34" charset="0"/>
                  <a:ea typeface="Calibri" panose="020F0502020204030204" pitchFamily="34" charset="0"/>
                  <a:cs typeface="Times New Roman" panose="02020603050405020304" pitchFamily="18" charset="0"/>
                </a:rPr>
                <a:t>Assignmt</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TextBox 12"/>
          <p:cNvSpPr txBox="1"/>
          <p:nvPr/>
        </p:nvSpPr>
        <p:spPr>
          <a:xfrm>
            <a:off x="1173707" y="3457444"/>
            <a:ext cx="1487606" cy="369332"/>
          </a:xfrm>
          <a:prstGeom prst="rect">
            <a:avLst/>
          </a:prstGeom>
          <a:solidFill>
            <a:schemeClr val="bg1"/>
          </a:solidFill>
        </p:spPr>
        <p:txBody>
          <a:bodyPr wrap="square" rtlCol="0">
            <a:spAutoFit/>
          </a:bodyPr>
          <a:lstStyle/>
          <a:p>
            <a:r>
              <a:rPr lang="en-US" sz="1800" dirty="0">
                <a:solidFill>
                  <a:schemeClr val="tx1"/>
                </a:solidFill>
              </a:rPr>
              <a:t>Planning</a:t>
            </a:r>
          </a:p>
        </p:txBody>
      </p:sp>
      <p:sp>
        <p:nvSpPr>
          <p:cNvPr id="14" name="Left-Right Arrow 13"/>
          <p:cNvSpPr/>
          <p:nvPr/>
        </p:nvSpPr>
        <p:spPr bwMode="auto">
          <a:xfrm rot="19425218">
            <a:off x="2495140" y="2966322"/>
            <a:ext cx="1432503" cy="472481"/>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
        <p:nvSpPr>
          <p:cNvPr id="15" name="Down Arrow 14"/>
          <p:cNvSpPr/>
          <p:nvPr/>
        </p:nvSpPr>
        <p:spPr bwMode="auto">
          <a:xfrm rot="19250675">
            <a:off x="744626" y="2997027"/>
            <a:ext cx="272225" cy="1262268"/>
          </a:xfrm>
          <a:prstGeom prst="downArrow">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0" dirty="0"/>
              <a:t>Medical: Record Victims &amp; Treatment</a:t>
            </a:r>
            <a:endParaRPr lang="en-US" sz="3600" dirty="0"/>
          </a:p>
        </p:txBody>
      </p:sp>
      <p:sp>
        <p:nvSpPr>
          <p:cNvPr id="3" name="Content Placeholder 2"/>
          <p:cNvSpPr>
            <a:spLocks noGrp="1"/>
          </p:cNvSpPr>
          <p:nvPr>
            <p:ph idx="1"/>
          </p:nvPr>
        </p:nvSpPr>
        <p:spPr/>
        <p:txBody>
          <a:bodyPr/>
          <a:lstStyle/>
          <a:p>
            <a:endParaRPr lang="en-US"/>
          </a:p>
        </p:txBody>
      </p:sp>
      <p:sp>
        <p:nvSpPr>
          <p:cNvPr id="2355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D5BF2A52-F9DC-4631-A65A-2B8B4919C4B0}" type="slidenum">
              <a:rPr lang="en-US" altLang="en-US" sz="1400" smtClean="0">
                <a:solidFill>
                  <a:schemeClr val="tx1"/>
                </a:solidFill>
              </a:rPr>
              <a:pPr eaLnBrk="1" hangingPunct="1">
                <a:spcBef>
                  <a:spcPct val="0"/>
                </a:spcBef>
                <a:buClrTx/>
                <a:buFontTx/>
                <a:buNone/>
              </a:pPr>
              <a:t>21</a:t>
            </a:fld>
            <a:endParaRPr lang="en-US" altLang="en-US" sz="1400" dirty="0">
              <a:solidFill>
                <a:schemeClr val="tx1"/>
              </a:solidFill>
            </a:endParaRPr>
          </a:p>
        </p:txBody>
      </p:sp>
      <p:pic>
        <p:nvPicPr>
          <p:cNvPr id="6" name="Picture 5"/>
          <p:cNvPicPr>
            <a:picLocks noChangeAspect="1"/>
          </p:cNvPicPr>
          <p:nvPr/>
        </p:nvPicPr>
        <p:blipFill>
          <a:blip r:embed="rId3"/>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pic>
        <p:nvPicPr>
          <p:cNvPr id="23556" name="Picture 5" descr="Victim treatment a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2226"/>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925595" y="4444181"/>
            <a:ext cx="1371101" cy="307777"/>
          </a:xfrm>
          <a:prstGeom prst="rect">
            <a:avLst/>
          </a:prstGeom>
          <a:solidFill>
            <a:schemeClr val="bg1"/>
          </a:solidFill>
          <a:ln>
            <a:noFill/>
          </a:ln>
        </p:spPr>
        <p:txBody>
          <a:bodyPr wrap="square" rtlCol="0">
            <a:spAutoFit/>
          </a:bodyPr>
          <a:lstStyle/>
          <a:p>
            <a:pPr algn="ctr"/>
            <a:r>
              <a:rPr lang="en-US" sz="1400" dirty="0">
                <a:solidFill>
                  <a:schemeClr val="tx1"/>
                </a:solidFill>
              </a:rPr>
              <a:t>Ops Teams</a:t>
            </a:r>
          </a:p>
        </p:txBody>
      </p:sp>
      <p:sp>
        <p:nvSpPr>
          <p:cNvPr id="4" name="TextBox 3"/>
          <p:cNvSpPr txBox="1"/>
          <p:nvPr/>
        </p:nvSpPr>
        <p:spPr>
          <a:xfrm>
            <a:off x="6276109" y="1676399"/>
            <a:ext cx="2410691" cy="1384995"/>
          </a:xfrm>
          <a:prstGeom prst="rect">
            <a:avLst/>
          </a:prstGeom>
          <a:noFill/>
        </p:spPr>
        <p:txBody>
          <a:bodyPr wrap="square" rtlCol="0">
            <a:spAutoFit/>
          </a:bodyPr>
          <a:lstStyle/>
          <a:p>
            <a:r>
              <a:rPr lang="en-US" sz="2800" dirty="0">
                <a:solidFill>
                  <a:srgbClr val="FF0000"/>
                </a:solidFill>
              </a:rPr>
              <a:t>Ready to receive and triage</a:t>
            </a:r>
          </a:p>
        </p:txBody>
      </p:sp>
      <p:pic>
        <p:nvPicPr>
          <p:cNvPr id="5" name="Picture 4"/>
          <p:cNvPicPr>
            <a:picLocks noChangeAspect="1"/>
          </p:cNvPicPr>
          <p:nvPr/>
        </p:nvPicPr>
        <p:blipFill>
          <a:blip r:embed="rId6"/>
          <a:stretch>
            <a:fillRect/>
          </a:stretch>
        </p:blipFill>
        <p:spPr>
          <a:xfrm>
            <a:off x="3201696" y="3349871"/>
            <a:ext cx="713294" cy="944962"/>
          </a:xfrm>
          <a:prstGeom prst="rect">
            <a:avLst/>
          </a:prstGeom>
        </p:spPr>
      </p:pic>
      <p:sp>
        <p:nvSpPr>
          <p:cNvPr id="11" name="TextBox 10"/>
          <p:cNvSpPr txBox="1"/>
          <p:nvPr/>
        </p:nvSpPr>
        <p:spPr>
          <a:xfrm>
            <a:off x="1173707" y="3457444"/>
            <a:ext cx="1487606" cy="369332"/>
          </a:xfrm>
          <a:prstGeom prst="rect">
            <a:avLst/>
          </a:prstGeom>
          <a:solidFill>
            <a:schemeClr val="bg1"/>
          </a:solidFill>
        </p:spPr>
        <p:txBody>
          <a:bodyPr wrap="square" rtlCol="0">
            <a:spAutoFit/>
          </a:bodyPr>
          <a:lstStyle/>
          <a:p>
            <a:r>
              <a:rPr lang="en-US" sz="1800" dirty="0">
                <a:solidFill>
                  <a:schemeClr val="tx1"/>
                </a:solidFill>
              </a:rPr>
              <a:t>Planning</a:t>
            </a:r>
          </a:p>
        </p:txBody>
      </p:sp>
      <p:sp>
        <p:nvSpPr>
          <p:cNvPr id="9" name="TextBox 8"/>
          <p:cNvSpPr txBox="1"/>
          <p:nvPr/>
        </p:nvSpPr>
        <p:spPr>
          <a:xfrm>
            <a:off x="4495968" y="3846593"/>
            <a:ext cx="2079415" cy="338554"/>
          </a:xfrm>
          <a:prstGeom prst="rect">
            <a:avLst/>
          </a:prstGeom>
          <a:solidFill>
            <a:schemeClr val="bg1"/>
          </a:solidFill>
        </p:spPr>
        <p:txBody>
          <a:bodyPr wrap="none" rtlCol="0">
            <a:spAutoFit/>
          </a:bodyPr>
          <a:lstStyle/>
          <a:p>
            <a:r>
              <a:rPr lang="en-US" sz="1600" dirty="0">
                <a:solidFill>
                  <a:schemeClr val="tx1"/>
                </a:solidFill>
              </a:rPr>
              <a:t>Medical Operations</a:t>
            </a:r>
          </a:p>
        </p:txBody>
      </p:sp>
      <p:cxnSp>
        <p:nvCxnSpPr>
          <p:cNvPr id="12" name="Straight Arrow Connector 11"/>
          <p:cNvCxnSpPr/>
          <p:nvPr/>
        </p:nvCxnSpPr>
        <p:spPr bwMode="auto">
          <a:xfrm>
            <a:off x="9294125" y="4598069"/>
            <a:ext cx="914400" cy="914400"/>
          </a:xfrm>
          <a:prstGeom prst="straightConnector1">
            <a:avLst/>
          </a:prstGeom>
          <a:noFill/>
          <a:ln w="9525" cap="flat" cmpd="sng" algn="ctr">
            <a:noFill/>
            <a:prstDash val="solid"/>
            <a:round/>
            <a:headEnd type="none" w="med" len="med"/>
            <a:tailEnd type="arrow"/>
          </a:ln>
          <a:effectLst>
            <a:outerShdw dist="35921" dir="2700000" algn="ctr" rotWithShape="0">
              <a:schemeClr val="tx1"/>
            </a:outerShdw>
          </a:effectLst>
        </p:spPr>
      </p:cxnSp>
      <p:sp>
        <p:nvSpPr>
          <p:cNvPr id="13" name="Left-Right Arrow 12"/>
          <p:cNvSpPr/>
          <p:nvPr/>
        </p:nvSpPr>
        <p:spPr bwMode="auto">
          <a:xfrm>
            <a:off x="4163808" y="4819028"/>
            <a:ext cx="708444" cy="472481"/>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
        <p:nvSpPr>
          <p:cNvPr id="16" name="Left-Right Arrow 15"/>
          <p:cNvSpPr/>
          <p:nvPr/>
        </p:nvSpPr>
        <p:spPr bwMode="auto">
          <a:xfrm rot="19425218">
            <a:off x="2495140" y="2966322"/>
            <a:ext cx="1432503" cy="472481"/>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
        <p:nvSpPr>
          <p:cNvPr id="17" name="Down Arrow 16"/>
          <p:cNvSpPr/>
          <p:nvPr/>
        </p:nvSpPr>
        <p:spPr bwMode="auto">
          <a:xfrm rot="19250675">
            <a:off x="744626" y="2997027"/>
            <a:ext cx="272225" cy="1262268"/>
          </a:xfrm>
          <a:prstGeom prst="downArrow">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Logistics: Equip</a:t>
            </a:r>
            <a:r>
              <a:rPr lang="en-US" dirty="0"/>
              <a:t>ment</a:t>
            </a:r>
            <a:r>
              <a:rPr lang="en-US" kern="0" dirty="0"/>
              <a:t>/Supplies/Facilities</a:t>
            </a:r>
            <a:endParaRPr lang="en-US" dirty="0"/>
          </a:p>
        </p:txBody>
      </p:sp>
      <p:sp>
        <p:nvSpPr>
          <p:cNvPr id="3" name="Content Placeholder 2"/>
          <p:cNvSpPr>
            <a:spLocks noGrp="1"/>
          </p:cNvSpPr>
          <p:nvPr>
            <p:ph idx="1"/>
          </p:nvPr>
        </p:nvSpPr>
        <p:spPr/>
        <p:txBody>
          <a:bodyPr/>
          <a:lstStyle/>
          <a:p>
            <a:endParaRPr lang="en-US"/>
          </a:p>
        </p:txBody>
      </p:sp>
      <p:sp>
        <p:nvSpPr>
          <p:cNvPr id="2457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0B55B2DF-8BF3-4F45-9E07-372FD3EC655F}" type="slidenum">
              <a:rPr lang="en-US" altLang="en-US" sz="1400" smtClean="0">
                <a:solidFill>
                  <a:schemeClr val="tx1"/>
                </a:solidFill>
              </a:rPr>
              <a:pPr eaLnBrk="1" hangingPunct="1">
                <a:spcBef>
                  <a:spcPct val="0"/>
                </a:spcBef>
                <a:buClrTx/>
                <a:buFontTx/>
                <a:buNone/>
              </a:pPr>
              <a:t>22</a:t>
            </a:fld>
            <a:endParaRPr lang="en-US" altLang="en-US" sz="1400" dirty="0">
              <a:solidFill>
                <a:schemeClr val="tx1"/>
              </a:solidFill>
            </a:endParaRPr>
          </a:p>
        </p:txBody>
      </p:sp>
      <p:pic>
        <p:nvPicPr>
          <p:cNvPr id="24580" name="Picture 5" descr="Communications and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6141"/>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5" cstate="print"/>
            <a:stretch>
              <a:fillRect/>
            </a:stretch>
          </a:blipFill>
        </p:spPr>
        <p:txBody>
          <a:bodyPr wrap="square" lIns="0" tIns="0" rIns="0" bIns="0" rtlCol="0"/>
          <a:lstStyle/>
          <a:p>
            <a:endParaRPr dirty="0"/>
          </a:p>
        </p:txBody>
      </p:sp>
      <p:sp>
        <p:nvSpPr>
          <p:cNvPr id="8" name="TextBox 7"/>
          <p:cNvSpPr txBox="1"/>
          <p:nvPr/>
        </p:nvSpPr>
        <p:spPr>
          <a:xfrm>
            <a:off x="2925595" y="4334997"/>
            <a:ext cx="1371101" cy="307777"/>
          </a:xfrm>
          <a:prstGeom prst="rect">
            <a:avLst/>
          </a:prstGeom>
          <a:solidFill>
            <a:schemeClr val="bg1"/>
          </a:solidFill>
          <a:ln>
            <a:noFill/>
          </a:ln>
        </p:spPr>
        <p:txBody>
          <a:bodyPr wrap="square" rtlCol="0">
            <a:spAutoFit/>
          </a:bodyPr>
          <a:lstStyle/>
          <a:p>
            <a:pPr algn="ctr"/>
            <a:r>
              <a:rPr lang="en-US" sz="1400" dirty="0">
                <a:solidFill>
                  <a:schemeClr val="tx1"/>
                </a:solidFill>
              </a:rPr>
              <a:t>Ops Teams</a:t>
            </a:r>
          </a:p>
        </p:txBody>
      </p:sp>
      <p:sp>
        <p:nvSpPr>
          <p:cNvPr id="4" name="TextBox 3"/>
          <p:cNvSpPr txBox="1"/>
          <p:nvPr/>
        </p:nvSpPr>
        <p:spPr>
          <a:xfrm>
            <a:off x="0" y="5392822"/>
            <a:ext cx="2962671" cy="523220"/>
          </a:xfrm>
          <a:prstGeom prst="rect">
            <a:avLst/>
          </a:prstGeom>
          <a:noFill/>
        </p:spPr>
        <p:txBody>
          <a:bodyPr wrap="none" rtlCol="0">
            <a:spAutoFit/>
          </a:bodyPr>
          <a:lstStyle/>
          <a:p>
            <a:r>
              <a:rPr lang="en-US" sz="2800" dirty="0">
                <a:solidFill>
                  <a:srgbClr val="FF0000"/>
                </a:solidFill>
              </a:rPr>
              <a:t>Ready to deploy</a:t>
            </a:r>
          </a:p>
        </p:txBody>
      </p:sp>
      <p:pic>
        <p:nvPicPr>
          <p:cNvPr id="5" name="Picture 4"/>
          <p:cNvPicPr>
            <a:picLocks noChangeAspect="1"/>
          </p:cNvPicPr>
          <p:nvPr/>
        </p:nvPicPr>
        <p:blipFill>
          <a:blip r:embed="rId6"/>
          <a:stretch>
            <a:fillRect/>
          </a:stretch>
        </p:blipFill>
        <p:spPr>
          <a:xfrm>
            <a:off x="3201696" y="3372727"/>
            <a:ext cx="713294" cy="944962"/>
          </a:xfrm>
          <a:prstGeom prst="rect">
            <a:avLst/>
          </a:prstGeom>
        </p:spPr>
      </p:pic>
      <p:sp>
        <p:nvSpPr>
          <p:cNvPr id="11" name="TextBox 10"/>
          <p:cNvSpPr txBox="1"/>
          <p:nvPr/>
        </p:nvSpPr>
        <p:spPr>
          <a:xfrm>
            <a:off x="1173707" y="3457444"/>
            <a:ext cx="1487606" cy="369332"/>
          </a:xfrm>
          <a:prstGeom prst="rect">
            <a:avLst/>
          </a:prstGeom>
          <a:solidFill>
            <a:schemeClr val="bg1"/>
          </a:solidFill>
        </p:spPr>
        <p:txBody>
          <a:bodyPr wrap="square" rtlCol="0">
            <a:spAutoFit/>
          </a:bodyPr>
          <a:lstStyle/>
          <a:p>
            <a:r>
              <a:rPr lang="en-US" sz="1800" dirty="0">
                <a:solidFill>
                  <a:schemeClr val="tx1"/>
                </a:solidFill>
              </a:rPr>
              <a:t>Planning</a:t>
            </a:r>
          </a:p>
        </p:txBody>
      </p:sp>
      <p:sp>
        <p:nvSpPr>
          <p:cNvPr id="12" name="Left-Right Arrow 11"/>
          <p:cNvSpPr/>
          <p:nvPr/>
        </p:nvSpPr>
        <p:spPr bwMode="auto">
          <a:xfrm>
            <a:off x="4163808" y="4819028"/>
            <a:ext cx="708444" cy="472481"/>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
        <p:nvSpPr>
          <p:cNvPr id="9" name="TextBox 8"/>
          <p:cNvSpPr txBox="1"/>
          <p:nvPr/>
        </p:nvSpPr>
        <p:spPr>
          <a:xfrm>
            <a:off x="6550924" y="3440336"/>
            <a:ext cx="1460311" cy="369332"/>
          </a:xfrm>
          <a:prstGeom prst="rect">
            <a:avLst/>
          </a:prstGeom>
          <a:solidFill>
            <a:schemeClr val="bg1"/>
          </a:solidFill>
        </p:spPr>
        <p:txBody>
          <a:bodyPr wrap="square" rtlCol="0">
            <a:spAutoFit/>
          </a:bodyPr>
          <a:lstStyle/>
          <a:p>
            <a:r>
              <a:rPr lang="en-US" sz="1800" dirty="0">
                <a:solidFill>
                  <a:schemeClr val="tx1"/>
                </a:solidFill>
              </a:rPr>
              <a:t>Logistics</a:t>
            </a:r>
          </a:p>
        </p:txBody>
      </p:sp>
      <p:sp>
        <p:nvSpPr>
          <p:cNvPr id="15" name="Left-Right Arrow 14"/>
          <p:cNvSpPr/>
          <p:nvPr/>
        </p:nvSpPr>
        <p:spPr bwMode="auto">
          <a:xfrm rot="19425218">
            <a:off x="2495140" y="2952674"/>
            <a:ext cx="1432503" cy="472481"/>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
        <p:nvSpPr>
          <p:cNvPr id="16" name="Left-Right Arrow 15"/>
          <p:cNvSpPr/>
          <p:nvPr/>
        </p:nvSpPr>
        <p:spPr bwMode="auto">
          <a:xfrm>
            <a:off x="5308979" y="2121868"/>
            <a:ext cx="2224585" cy="236240"/>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
        <p:nvSpPr>
          <p:cNvPr id="17" name="Down Arrow 16"/>
          <p:cNvSpPr/>
          <p:nvPr/>
        </p:nvSpPr>
        <p:spPr bwMode="auto">
          <a:xfrm rot="19250675">
            <a:off x="744626" y="2997027"/>
            <a:ext cx="272225" cy="1262268"/>
          </a:xfrm>
          <a:prstGeom prst="downArrow">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0707" y="1854933"/>
            <a:ext cx="800100" cy="121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06190" y="1588100"/>
            <a:ext cx="732893" cy="307777"/>
          </a:xfrm>
          <a:prstGeom prst="rect">
            <a:avLst/>
          </a:prstGeom>
          <a:solidFill>
            <a:schemeClr val="bg1"/>
          </a:solidFill>
          <a:ln w="28575">
            <a:solidFill>
              <a:srgbClr val="92D050"/>
            </a:solidFill>
          </a:ln>
        </p:spPr>
        <p:txBody>
          <a:bodyPr wrap="none" rtlCol="0">
            <a:spAutoFit/>
          </a:bodyPr>
          <a:lstStyle/>
          <a:p>
            <a:r>
              <a:rPr lang="en-US" sz="1400" dirty="0">
                <a:solidFill>
                  <a:schemeClr val="tx1"/>
                </a:solidFill>
              </a:rPr>
              <a:t>Scribe</a:t>
            </a:r>
          </a:p>
        </p:txBody>
      </p:sp>
      <p:sp>
        <p:nvSpPr>
          <p:cNvPr id="20" name="Left-Right Arrow 19"/>
          <p:cNvSpPr/>
          <p:nvPr/>
        </p:nvSpPr>
        <p:spPr bwMode="auto">
          <a:xfrm>
            <a:off x="2980807" y="2129796"/>
            <a:ext cx="785974" cy="236240"/>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
        <p:nvSpPr>
          <p:cNvPr id="21" name="TextBox 20"/>
          <p:cNvSpPr txBox="1"/>
          <p:nvPr/>
        </p:nvSpPr>
        <p:spPr>
          <a:xfrm>
            <a:off x="4495968" y="3696465"/>
            <a:ext cx="2054956" cy="307777"/>
          </a:xfrm>
          <a:prstGeom prst="rect">
            <a:avLst/>
          </a:prstGeom>
          <a:solidFill>
            <a:schemeClr val="bg1"/>
          </a:solidFill>
        </p:spPr>
        <p:txBody>
          <a:bodyPr wrap="square" rtlCol="0">
            <a:spAutoFit/>
          </a:bodyPr>
          <a:lstStyle/>
          <a:p>
            <a:r>
              <a:rPr lang="en-US" sz="1400" dirty="0">
                <a:solidFill>
                  <a:schemeClr val="tx1"/>
                </a:solidFill>
              </a:rPr>
              <a:t>Medical Operations</a:t>
            </a:r>
          </a:p>
        </p:txBody>
      </p:sp>
      <p:sp>
        <p:nvSpPr>
          <p:cNvPr id="14" name="Left-Right Arrow 13"/>
          <p:cNvSpPr/>
          <p:nvPr/>
        </p:nvSpPr>
        <p:spPr bwMode="auto">
          <a:xfrm rot="1876619">
            <a:off x="5203689" y="3117003"/>
            <a:ext cx="1432503" cy="472481"/>
          </a:xfrm>
          <a:prstGeom prst="leftRightArrow">
            <a:avLst>
              <a:gd name="adj1" fmla="val 38735"/>
              <a:gd name="adj2" fmla="val 50000"/>
            </a:avLst>
          </a:prstGeom>
          <a:solidFill>
            <a:srgbClr val="663300"/>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Tabletop Exercise!</a:t>
            </a:r>
          </a:p>
        </p:txBody>
      </p:sp>
      <p:sp>
        <p:nvSpPr>
          <p:cNvPr id="9" name="Rectangle 7"/>
          <p:cNvSpPr>
            <a:spLocks noGrp="1" noChangeArrowheads="1"/>
          </p:cNvSpPr>
          <p:nvPr>
            <p:ph type="sldNum" sz="quarter" idx="10"/>
          </p:nvPr>
        </p:nvSpPr>
        <p:spPr>
          <a:xfrm>
            <a:off x="6692900" y="6245225"/>
            <a:ext cx="1003300" cy="476250"/>
          </a:xfrm>
        </p:spPr>
        <p:txBody>
          <a:bodyPr/>
          <a:lstStyle>
            <a:lvl1pPr>
              <a:defRPr/>
            </a:lvl1pPr>
          </a:lstStyle>
          <a:p>
            <a:pPr>
              <a:defRPr/>
            </a:pPr>
            <a:r>
              <a:rPr lang="en-US" dirty="0"/>
              <a:t>2-</a:t>
            </a:r>
            <a:fld id="{AD6A612A-6AD7-4912-8C8E-FE75228C3C50}" type="slidenum">
              <a:rPr lang="en-US" smtClean="0"/>
              <a:t>23</a:t>
            </a:fld>
            <a:endParaRPr lang="en-US" dirty="0"/>
          </a:p>
        </p:txBody>
      </p:sp>
      <p:pic>
        <p:nvPicPr>
          <p:cNvPr id="6" name="Picture 5"/>
          <p:cNvPicPr>
            <a:picLocks noChangeAspect="1"/>
          </p:cNvPicPr>
          <p:nvPr/>
        </p:nvPicPr>
        <p:blipFill>
          <a:blip r:embed="rId3"/>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
        <p:nvSpPr>
          <p:cNvPr id="10" name="Content Placeholder 2"/>
          <p:cNvSpPr>
            <a:spLocks noGrp="1"/>
          </p:cNvSpPr>
          <p:nvPr>
            <p:ph idx="1"/>
          </p:nvPr>
        </p:nvSpPr>
        <p:spPr>
          <a:xfrm>
            <a:off x="367003" y="1666734"/>
            <a:ext cx="8376919" cy="4078083"/>
          </a:xfrm>
        </p:spPr>
        <p:txBody>
          <a:bodyPr>
            <a:noAutofit/>
          </a:bodyPr>
          <a:lstStyle/>
          <a:p>
            <a:r>
              <a:rPr lang="en-US" sz="2400" dirty="0">
                <a:latin typeface="Arial" panose="020B0604020202020204" pitchFamily="34" charset="0"/>
                <a:cs typeface="Arial" panose="020B0604020202020204" pitchFamily="34" charset="0"/>
              </a:rPr>
              <a:t>Locate and set up your Incident Command Post (ICP)</a:t>
            </a:r>
          </a:p>
          <a:p>
            <a:r>
              <a:rPr lang="en-US" sz="2400" dirty="0">
                <a:latin typeface="Arial" panose="020B0604020202020204" pitchFamily="34" charset="0"/>
                <a:cs typeface="Arial" panose="020B0604020202020204" pitchFamily="34" charset="0"/>
              </a:rPr>
              <a:t>Break into tables of 4 persons and assign roles:</a:t>
            </a:r>
          </a:p>
          <a:p>
            <a:pPr marL="685800" lvl="1">
              <a:buFont typeface="Arial" panose="020B0604020202020204" pitchFamily="34" charset="0"/>
              <a:buChar char="•"/>
            </a:pPr>
            <a:r>
              <a:rPr lang="en-US" sz="2400" dirty="0">
                <a:latin typeface="Arial" panose="020B0604020202020204" pitchFamily="34" charset="0"/>
                <a:cs typeface="Arial" panose="020B0604020202020204" pitchFamily="34" charset="0"/>
              </a:rPr>
              <a:t>Incident Commander</a:t>
            </a:r>
          </a:p>
          <a:p>
            <a:pPr marL="685800" lvl="1">
              <a:buFont typeface="Arial" panose="020B0604020202020204" pitchFamily="34" charset="0"/>
              <a:buChar char="•"/>
            </a:pPr>
            <a:r>
              <a:rPr lang="en-US" sz="2400" dirty="0">
                <a:latin typeface="Arial" panose="020B0604020202020204" pitchFamily="34" charset="0"/>
                <a:cs typeface="Arial" panose="020B0604020202020204" pitchFamily="34" charset="0"/>
              </a:rPr>
              <a:t>Operations Section Chief</a:t>
            </a:r>
          </a:p>
          <a:p>
            <a:pPr marL="685800" lvl="1">
              <a:buFont typeface="Arial" panose="020B0604020202020204" pitchFamily="34" charset="0"/>
              <a:buChar char="•"/>
            </a:pPr>
            <a:r>
              <a:rPr lang="en-US" sz="2400" dirty="0">
                <a:latin typeface="Arial" panose="020B0604020202020204" pitchFamily="34" charset="0"/>
                <a:cs typeface="Arial" panose="020B0604020202020204" pitchFamily="34" charset="0"/>
              </a:rPr>
              <a:t>Communications Officer</a:t>
            </a:r>
          </a:p>
          <a:p>
            <a:pPr marL="685800" lvl="1">
              <a:buFont typeface="Arial" panose="020B0604020202020204" pitchFamily="34" charset="0"/>
              <a:buChar char="•"/>
            </a:pPr>
            <a:r>
              <a:rPr lang="en-US" sz="2400" dirty="0">
                <a:latin typeface="Arial" panose="020B0604020202020204" pitchFamily="34" charset="0"/>
                <a:cs typeface="Arial" panose="020B0604020202020204" pitchFamily="34" charset="0"/>
              </a:rPr>
              <a:t>Scribe</a:t>
            </a:r>
            <a:endParaRPr lang="en-US" sz="1200" dirty="0">
              <a:latin typeface="Arial" panose="020B0604020202020204" pitchFamily="34" charset="0"/>
              <a:cs typeface="Arial" panose="020B0604020202020204" pitchFamily="34" charset="0"/>
            </a:endParaRPr>
          </a:p>
          <a:p>
            <a:r>
              <a:rPr lang="en-US" sz="2400" dirty="0"/>
              <a:t>Assume Logistics has provided all supplies &amp; equipment </a:t>
            </a:r>
          </a:p>
          <a:p>
            <a:r>
              <a:rPr lang="en-US" sz="2400" dirty="0">
                <a:latin typeface="Arial" panose="020B0604020202020204" pitchFamily="34" charset="0"/>
                <a:cs typeface="Arial" panose="020B0604020202020204" pitchFamily="34" charset="0"/>
              </a:rPr>
              <a:t>You will receive damage assessments during the exercise.  You have to address them.</a:t>
            </a:r>
          </a:p>
          <a:p>
            <a:r>
              <a:rPr lang="en-US" sz="2400" dirty="0">
                <a:latin typeface="Arial" panose="020B0604020202020204" pitchFamily="34" charset="0"/>
                <a:cs typeface="Arial" panose="020B0604020202020204" pitchFamily="34" charset="0"/>
              </a:rPr>
              <a:t>And SV means Spontaneous Volunteer: a walk-up</a:t>
            </a:r>
          </a:p>
          <a:p>
            <a:pPr marL="285750" indent="-285750" algn="r">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2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Tabletop Role Descriptions</a:t>
            </a:r>
          </a:p>
        </p:txBody>
      </p:sp>
      <p:sp>
        <p:nvSpPr>
          <p:cNvPr id="9" name="Rectangle 7"/>
          <p:cNvSpPr>
            <a:spLocks noGrp="1" noChangeArrowheads="1"/>
          </p:cNvSpPr>
          <p:nvPr>
            <p:ph type="sldNum" sz="quarter" idx="10"/>
          </p:nvPr>
        </p:nvSpPr>
        <p:spPr>
          <a:xfrm>
            <a:off x="6692900" y="6245225"/>
            <a:ext cx="1003300" cy="476250"/>
          </a:xfrm>
        </p:spPr>
        <p:txBody>
          <a:bodyPr/>
          <a:lstStyle>
            <a:lvl1pPr>
              <a:defRPr/>
            </a:lvl1pPr>
          </a:lstStyle>
          <a:p>
            <a:pPr>
              <a:defRPr/>
            </a:pPr>
            <a:r>
              <a:rPr lang="en-US" dirty="0"/>
              <a:t>2-</a:t>
            </a:r>
            <a:fld id="{6679483B-FF70-46E1-9329-DC0B580AA7BB}" type="slidenum">
              <a:rPr lang="en-US" smtClean="0"/>
              <a:pPr>
                <a:defRPr/>
              </a:pPr>
              <a:t>24</a:t>
            </a:fld>
            <a:endParaRPr lang="en-US" dirty="0"/>
          </a:p>
        </p:txBody>
      </p:sp>
      <p:pic>
        <p:nvPicPr>
          <p:cNvPr id="6" name="Picture 5"/>
          <p:cNvPicPr>
            <a:picLocks noChangeAspect="1"/>
          </p:cNvPicPr>
          <p:nvPr/>
        </p:nvPicPr>
        <p:blipFill>
          <a:blip r:embed="rId3"/>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
        <p:nvSpPr>
          <p:cNvPr id="5" name="Rectangle 4"/>
          <p:cNvSpPr/>
          <p:nvPr/>
        </p:nvSpPr>
        <p:spPr>
          <a:xfrm>
            <a:off x="296851" y="1283059"/>
            <a:ext cx="8550298" cy="4308872"/>
          </a:xfrm>
          <a:prstGeom prst="rect">
            <a:avLst/>
          </a:prstGeom>
        </p:spPr>
        <p:txBody>
          <a:bodyPr wrap="square">
            <a:spAutoFit/>
          </a:bodyPr>
          <a:lstStyle/>
          <a:p>
            <a:r>
              <a:rPr lang="en-US" sz="1800" dirty="0">
                <a:solidFill>
                  <a:schemeClr val="tx1"/>
                </a:solidFill>
                <a:latin typeface="Arial" panose="020B0604020202020204" pitchFamily="34" charset="0"/>
                <a:cs typeface="Arial" panose="020B0604020202020204" pitchFamily="34" charset="0"/>
              </a:rPr>
              <a:t>Incident Commander:</a:t>
            </a:r>
            <a:r>
              <a:rPr lang="en-US" sz="1800" b="0" dirty="0">
                <a:solidFill>
                  <a:schemeClr val="tx1"/>
                </a:solidFill>
                <a:latin typeface="Arial" panose="020B0604020202020204" pitchFamily="34" charset="0"/>
                <a:cs typeface="Arial" panose="020B0604020202020204" pitchFamily="34" charset="0"/>
              </a:rPr>
              <a:t>	</a:t>
            </a:r>
          </a:p>
          <a:p>
            <a:pPr lvl="1"/>
            <a:r>
              <a:rPr lang="en-US" sz="1800" b="0" dirty="0">
                <a:solidFill>
                  <a:schemeClr val="tx1"/>
                </a:solidFill>
                <a:latin typeface="Arial" panose="020B0604020202020204" pitchFamily="34" charset="0"/>
                <a:cs typeface="Arial" panose="020B0604020202020204" pitchFamily="34" charset="0"/>
              </a:rPr>
              <a:t>Has overall responsibility for the neighborhood response.  Maintains awareness of the situation.  Decides what to do and when to do it.  Is Safety Officer if no other has been designated.</a:t>
            </a:r>
            <a:endParaRPr lang="en-US" sz="1600" b="0" dirty="0">
              <a:solidFill>
                <a:schemeClr val="tx1"/>
              </a:solidFill>
              <a:latin typeface="Arial" panose="020B0604020202020204" pitchFamily="34" charset="0"/>
              <a:cs typeface="Arial" panose="020B0604020202020204" pitchFamily="34" charset="0"/>
            </a:endParaRPr>
          </a:p>
          <a:p>
            <a:pPr>
              <a:spcBef>
                <a:spcPts val="800"/>
              </a:spcBef>
            </a:pPr>
            <a:r>
              <a:rPr lang="en-US" sz="1800" dirty="0">
                <a:solidFill>
                  <a:schemeClr val="tx1"/>
                </a:solidFill>
                <a:latin typeface="Arial" panose="020B0604020202020204" pitchFamily="34" charset="0"/>
                <a:cs typeface="Arial" panose="020B0604020202020204" pitchFamily="34" charset="0"/>
              </a:rPr>
              <a:t>Operations:	</a:t>
            </a:r>
          </a:p>
          <a:p>
            <a:pPr lvl="1"/>
            <a:r>
              <a:rPr lang="en-US" sz="1800" b="0" dirty="0">
                <a:solidFill>
                  <a:schemeClr val="tx1"/>
                </a:solidFill>
                <a:latin typeface="Arial" panose="020B0604020202020204" pitchFamily="34" charset="0"/>
                <a:cs typeface="Arial" panose="020B0604020202020204" pitchFamily="34" charset="0"/>
              </a:rPr>
              <a:t>Responsible to organize volunteers into field teams based on skills.  Forms teams and knows where the volunteers are at all times.  Map.</a:t>
            </a:r>
            <a:endParaRPr lang="en-US" sz="1600" b="0" dirty="0">
              <a:solidFill>
                <a:schemeClr val="tx1"/>
              </a:solidFill>
              <a:latin typeface="Arial" panose="020B0604020202020204" pitchFamily="34" charset="0"/>
              <a:cs typeface="Arial" panose="020B0604020202020204" pitchFamily="34" charset="0"/>
            </a:endParaRPr>
          </a:p>
          <a:p>
            <a:pPr>
              <a:spcBef>
                <a:spcPts val="800"/>
              </a:spcBef>
            </a:pPr>
            <a:r>
              <a:rPr lang="en-US" sz="1800" dirty="0">
                <a:solidFill>
                  <a:schemeClr val="tx1"/>
                </a:solidFill>
                <a:latin typeface="Arial" panose="020B0604020202020204" pitchFamily="34" charset="0"/>
                <a:cs typeface="Arial" panose="020B0604020202020204" pitchFamily="34" charset="0"/>
              </a:rPr>
              <a:t>Communications:</a:t>
            </a:r>
            <a:r>
              <a:rPr lang="en-US" sz="1800" b="0" dirty="0">
                <a:solidFill>
                  <a:schemeClr val="tx1"/>
                </a:solidFill>
                <a:latin typeface="Arial" panose="020B0604020202020204" pitchFamily="34" charset="0"/>
                <a:cs typeface="Arial" panose="020B0604020202020204" pitchFamily="34" charset="0"/>
              </a:rPr>
              <a:t>	</a:t>
            </a:r>
          </a:p>
          <a:p>
            <a:pPr lvl="1"/>
            <a:r>
              <a:rPr lang="en-US" sz="1800" b="0" dirty="0">
                <a:solidFill>
                  <a:schemeClr val="tx1"/>
                </a:solidFill>
                <a:latin typeface="Arial" panose="020B0604020202020204" pitchFamily="34" charset="0"/>
                <a:cs typeface="Arial" panose="020B0604020202020204" pitchFamily="34" charset="0"/>
              </a:rPr>
              <a:t>Conduit between IC and field teams; passes written and oral messages. Keeps Communications Log.</a:t>
            </a:r>
            <a:endParaRPr lang="en-US" sz="1600" b="0" dirty="0">
              <a:solidFill>
                <a:schemeClr val="tx1"/>
              </a:solidFill>
              <a:latin typeface="Arial" panose="020B0604020202020204" pitchFamily="34" charset="0"/>
              <a:cs typeface="Arial" panose="020B0604020202020204" pitchFamily="34" charset="0"/>
            </a:endParaRPr>
          </a:p>
          <a:p>
            <a:pPr>
              <a:spcBef>
                <a:spcPts val="800"/>
              </a:spcBef>
            </a:pPr>
            <a:r>
              <a:rPr lang="en-US" sz="1800" dirty="0">
                <a:solidFill>
                  <a:schemeClr val="tx1"/>
                </a:solidFill>
                <a:latin typeface="Arial" panose="020B0604020202020204" pitchFamily="34" charset="0"/>
                <a:cs typeface="Arial" panose="020B0604020202020204" pitchFamily="34" charset="0"/>
              </a:rPr>
              <a:t>Scribe:</a:t>
            </a:r>
          </a:p>
          <a:p>
            <a:pPr lvl="1"/>
            <a:r>
              <a:rPr lang="en-US" sz="1800" b="0" dirty="0">
                <a:solidFill>
                  <a:schemeClr val="tx1"/>
                </a:solidFill>
                <a:latin typeface="Arial" panose="020B0604020202020204" pitchFamily="34" charset="0"/>
                <a:cs typeface="Arial" panose="020B0604020202020204" pitchFamily="34" charset="0"/>
              </a:rPr>
              <a:t>Maintains Incident Status Board.  Status Board info will be given to IC to report.</a:t>
            </a:r>
          </a:p>
          <a:p>
            <a:pPr lvl="1"/>
            <a:endParaRPr lang="en-US" sz="20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Tabletop “Rules”</a:t>
            </a:r>
          </a:p>
        </p:txBody>
      </p:sp>
      <p:sp>
        <p:nvSpPr>
          <p:cNvPr id="9" name="Rectangle 7"/>
          <p:cNvSpPr>
            <a:spLocks noGrp="1" noChangeArrowheads="1"/>
          </p:cNvSpPr>
          <p:nvPr>
            <p:ph type="sldNum" sz="quarter" idx="10"/>
          </p:nvPr>
        </p:nvSpPr>
        <p:spPr>
          <a:xfrm>
            <a:off x="6692900" y="6245225"/>
            <a:ext cx="1003300" cy="476250"/>
          </a:xfrm>
        </p:spPr>
        <p:txBody>
          <a:bodyPr/>
          <a:lstStyle>
            <a:lvl1pPr>
              <a:defRPr/>
            </a:lvl1pPr>
          </a:lstStyle>
          <a:p>
            <a:pPr>
              <a:defRPr/>
            </a:pPr>
            <a:r>
              <a:rPr lang="en-US" dirty="0"/>
              <a:t>2-</a:t>
            </a:r>
            <a:fld id="{6679483B-FF70-46E1-9329-DC0B580AA7BB}" type="slidenum">
              <a:rPr lang="en-US" smtClean="0"/>
              <a:pPr>
                <a:defRPr/>
              </a:pPr>
              <a:t>25</a:t>
            </a:fld>
            <a:endParaRPr lang="en-US" dirty="0"/>
          </a:p>
        </p:txBody>
      </p:sp>
      <p:pic>
        <p:nvPicPr>
          <p:cNvPr id="6" name="Picture 5"/>
          <p:cNvPicPr>
            <a:picLocks noChangeAspect="1"/>
          </p:cNvPicPr>
          <p:nvPr/>
        </p:nvPicPr>
        <p:blipFill>
          <a:blip r:embed="rId3"/>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
        <p:nvSpPr>
          <p:cNvPr id="10" name="Content Placeholder 2"/>
          <p:cNvSpPr>
            <a:spLocks noGrp="1"/>
          </p:cNvSpPr>
          <p:nvPr>
            <p:ph idx="1"/>
          </p:nvPr>
        </p:nvSpPr>
        <p:spPr>
          <a:xfrm>
            <a:off x="383540" y="1317377"/>
            <a:ext cx="8376919" cy="4631601"/>
          </a:xfrm>
        </p:spPr>
        <p:txBody>
          <a:bodyPr>
            <a:noAutofit/>
          </a:bodyPr>
          <a:lstStyle/>
          <a:p>
            <a:r>
              <a:rPr lang="en-US" sz="2400" dirty="0">
                <a:latin typeface="Arial" panose="020B0604020202020204" pitchFamily="34" charset="0"/>
                <a:cs typeface="Arial" panose="020B0604020202020204" pitchFamily="34" charset="0"/>
              </a:rPr>
              <a:t>IC may ask for advice from the Command Team, but IC is the only one to make decisions.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Don’t second-guess your IC.</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You are to work only with the information given you.</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Safety first</a:t>
            </a:r>
          </a:p>
          <a:p>
            <a:pPr marL="0" indent="0" algn="ctr">
              <a:buNone/>
            </a:pPr>
            <a:r>
              <a:rPr lang="en-US" sz="2400" dirty="0">
                <a:latin typeface="Arial" panose="020B0604020202020204" pitchFamily="34" charset="0"/>
                <a:cs typeface="Arial" panose="020B0604020202020204" pitchFamily="34" charset="0"/>
              </a:rPr>
              <a:t>Greatest good for the greatest number</a:t>
            </a:r>
          </a:p>
          <a:p>
            <a:pPr marL="0" indent="0" algn="ctr">
              <a:buNone/>
            </a:pPr>
            <a:r>
              <a:rPr lang="en-US" sz="2400" dirty="0">
                <a:latin typeface="Arial" panose="020B0604020202020204" pitchFamily="34" charset="0"/>
                <a:cs typeface="Arial" panose="020B0604020202020204" pitchFamily="34" charset="0"/>
              </a:rPr>
              <a:t>Save questions for the debriefing</a:t>
            </a:r>
          </a:p>
          <a:p>
            <a:pPr marL="0" indent="0" algn="ctr">
              <a:buNone/>
            </a:pPr>
            <a:r>
              <a:rPr lang="en-US" sz="2400" dirty="0">
                <a:latin typeface="Arial" panose="020B0604020202020204" pitchFamily="34" charset="0"/>
                <a:cs typeface="Arial" panose="020B0604020202020204" pitchFamily="34" charset="0"/>
              </a:rPr>
              <a:t>Have fun!</a:t>
            </a:r>
          </a:p>
        </p:txBody>
      </p:sp>
    </p:spTree>
    <p:extLst>
      <p:ext uri="{BB962C8B-B14F-4D97-AF65-F5344CB8AC3E}">
        <p14:creationId xmlns:p14="http://schemas.microsoft.com/office/powerpoint/2010/main" val="122865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Tabletop Debrief</a:t>
            </a:r>
          </a:p>
        </p:txBody>
      </p:sp>
      <p:sp>
        <p:nvSpPr>
          <p:cNvPr id="9" name="Rectangle 7"/>
          <p:cNvSpPr>
            <a:spLocks noGrp="1" noChangeArrowheads="1"/>
          </p:cNvSpPr>
          <p:nvPr>
            <p:ph type="sldNum" sz="quarter" idx="10"/>
          </p:nvPr>
        </p:nvSpPr>
        <p:spPr>
          <a:xfrm>
            <a:off x="6692900" y="6245225"/>
            <a:ext cx="1003300" cy="476250"/>
          </a:xfrm>
        </p:spPr>
        <p:txBody>
          <a:bodyPr/>
          <a:lstStyle>
            <a:lvl1pPr>
              <a:defRPr/>
            </a:lvl1pPr>
          </a:lstStyle>
          <a:p>
            <a:pPr>
              <a:defRPr/>
            </a:pPr>
            <a:r>
              <a:rPr lang="en-US" dirty="0"/>
              <a:t>2-</a:t>
            </a:r>
            <a:fld id="{6679483B-FF70-46E1-9329-DC0B580AA7BB}" type="slidenum">
              <a:rPr lang="en-US" smtClean="0"/>
              <a:pPr>
                <a:defRPr/>
              </a:pPr>
              <a:t>26</a:t>
            </a:fld>
            <a:endParaRPr lang="en-US" dirty="0"/>
          </a:p>
        </p:txBody>
      </p:sp>
      <p:pic>
        <p:nvPicPr>
          <p:cNvPr id="6" name="Picture 5"/>
          <p:cNvPicPr>
            <a:picLocks noChangeAspect="1"/>
          </p:cNvPicPr>
          <p:nvPr/>
        </p:nvPicPr>
        <p:blipFill>
          <a:blip r:embed="rId3"/>
          <a:stretch>
            <a:fillRect/>
          </a:stretch>
        </p:blipFill>
        <p:spPr>
          <a:xfrm>
            <a:off x="7798726" y="6078071"/>
            <a:ext cx="1345274" cy="779929"/>
          </a:xfrm>
          <a:prstGeom prst="rect">
            <a:avLst/>
          </a:prstGeom>
        </p:spPr>
      </p:pic>
      <p:sp>
        <p:nvSpPr>
          <p:cNvPr id="7" name="object 4"/>
          <p:cNvSpPr/>
          <p:nvPr/>
        </p:nvSpPr>
        <p:spPr>
          <a:xfrm>
            <a:off x="1936377" y="6096001"/>
            <a:ext cx="1506070" cy="751737"/>
          </a:xfrm>
          <a:prstGeom prst="rect">
            <a:avLst/>
          </a:prstGeom>
          <a:blipFill>
            <a:blip r:embed="rId4" cstate="print"/>
            <a:stretch>
              <a:fillRect/>
            </a:stretch>
          </a:blipFill>
        </p:spPr>
        <p:txBody>
          <a:bodyPr wrap="square" lIns="0" tIns="0" rIns="0" bIns="0" rtlCol="0"/>
          <a:lstStyle/>
          <a:p>
            <a:endParaRPr dirty="0"/>
          </a:p>
        </p:txBody>
      </p:sp>
      <p:pic>
        <p:nvPicPr>
          <p:cNvPr id="2050" name="Picture 2" descr="Image result for CERT debrie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3679" y="1503095"/>
            <a:ext cx="5936642" cy="445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66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25602" name="Rectangle 3"/>
          <p:cNvSpPr>
            <a:spLocks noGrp="1" noChangeArrowheads="1"/>
          </p:cNvSpPr>
          <p:nvPr>
            <p:ph idx="1"/>
          </p:nvPr>
        </p:nvSpPr>
        <p:spPr/>
        <p:txBody>
          <a:bodyPr/>
          <a:lstStyle/>
          <a:p>
            <a:pPr eaLnBrk="1" hangingPunct="1"/>
            <a:r>
              <a:rPr lang="en-US" altLang="en-US" sz="2800" dirty="0"/>
              <a:t>ICS provides flexible means of organization</a:t>
            </a:r>
          </a:p>
          <a:p>
            <a:pPr eaLnBrk="1" hangingPunct="1"/>
            <a:r>
              <a:rPr lang="en-US" altLang="en-US" sz="2800" dirty="0"/>
              <a:t>“Is it safe for team members?”</a:t>
            </a:r>
          </a:p>
          <a:p>
            <a:pPr eaLnBrk="1" hangingPunct="1"/>
            <a:r>
              <a:rPr lang="en-US" altLang="en-US" sz="2800" dirty="0"/>
              <a:t>Document and communicate information to all CERT levels</a:t>
            </a:r>
          </a:p>
          <a:p>
            <a:pPr eaLnBrk="1" hangingPunct="1"/>
            <a:r>
              <a:rPr lang="en-US" altLang="en-US" sz="2800" dirty="0"/>
              <a:t>Provide Command Post with ongoing information about damage assessment, group status, and needs</a:t>
            </a:r>
          </a:p>
          <a:p>
            <a:pPr eaLnBrk="1" hangingPunct="1"/>
            <a:r>
              <a:rPr lang="en-US" altLang="en-US" sz="2800" dirty="0"/>
              <a:t>Command Post documents and tracks situation status</a:t>
            </a:r>
          </a:p>
        </p:txBody>
      </p:sp>
      <p:sp>
        <p:nvSpPr>
          <p:cNvPr id="2560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C3B9148C-97BE-4ACE-980D-197C9B21568F}" type="slidenum">
              <a:rPr lang="en-US" altLang="en-US" sz="1400" smtClean="0">
                <a:solidFill>
                  <a:schemeClr val="tx1"/>
                </a:solidFill>
              </a:rPr>
              <a:pPr eaLnBrk="1" hangingPunct="1">
                <a:spcBef>
                  <a:spcPct val="0"/>
                </a:spcBef>
                <a:buClrTx/>
                <a:buFontTx/>
                <a:buNone/>
              </a:pPr>
              <a:t>27</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Basics of Establishing Your Neighborhood ICS</a:t>
            </a:r>
          </a:p>
        </p:txBody>
      </p:sp>
      <p:sp>
        <p:nvSpPr>
          <p:cNvPr id="1433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81C53C37-FCB0-4679-8BBF-3A4D832E95C6}" type="slidenum">
              <a:rPr lang="en-US" altLang="en-US" sz="1400" smtClean="0">
                <a:solidFill>
                  <a:schemeClr val="tx1"/>
                </a:solidFill>
              </a:rPr>
              <a:pPr eaLnBrk="1" hangingPunct="1">
                <a:spcBef>
                  <a:spcPct val="0"/>
                </a:spcBef>
                <a:buClrTx/>
                <a:buFontTx/>
                <a:buNone/>
              </a:pPr>
              <a:t>28</a:t>
            </a:fld>
            <a:endParaRPr lang="en-US" altLang="en-US" sz="1400" dirty="0">
              <a:solidFill>
                <a:schemeClr val="tx1"/>
              </a:solidFill>
            </a:endParaRPr>
          </a:p>
        </p:txBody>
      </p:sp>
      <p:pic>
        <p:nvPicPr>
          <p:cNvPr id="6" name="Picture 5"/>
          <p:cNvPicPr>
            <a:picLocks noChangeAspect="1"/>
          </p:cNvPicPr>
          <p:nvPr/>
        </p:nvPicPr>
        <p:blipFill>
          <a:blip r:embed="rId3"/>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
        <p:nvSpPr>
          <p:cNvPr id="8" name="TextBox 7"/>
          <p:cNvSpPr txBox="1"/>
          <p:nvPr/>
        </p:nvSpPr>
        <p:spPr>
          <a:xfrm>
            <a:off x="204787" y="1342698"/>
            <a:ext cx="8786813" cy="4401205"/>
          </a:xfrm>
          <a:prstGeom prst="rect">
            <a:avLst/>
          </a:prstGeom>
          <a:noFill/>
        </p:spPr>
        <p:txBody>
          <a:bodyPr wrap="square" rtlCol="0">
            <a:spAutoFit/>
          </a:bodyPr>
          <a:lstStyle/>
          <a:p>
            <a:r>
              <a:rPr lang="en-US" sz="2800" b="1" dirty="0">
                <a:solidFill>
                  <a:schemeClr val="tx1"/>
                </a:solidFill>
                <a:latin typeface="Arial" panose="020B0604020202020204" pitchFamily="34" charset="0"/>
                <a:cs typeface="Arial" panose="020B0604020202020204" pitchFamily="34" charset="0"/>
              </a:rPr>
              <a:t>Intro to the Incident Command System: ICS-100b and ICS-200b</a:t>
            </a:r>
          </a:p>
          <a:p>
            <a:r>
              <a:rPr lang="en-US" sz="2400" dirty="0">
                <a:solidFill>
                  <a:schemeClr val="tx1"/>
                </a:solidFill>
                <a:latin typeface="Arial" panose="020B0604020202020204" pitchFamily="34" charset="0"/>
                <a:cs typeface="Arial" panose="020B0604020202020204" pitchFamily="34" charset="0"/>
                <a:hlinkClick r:id="rId5"/>
              </a:rPr>
              <a:t>https://training.fema.gov/is/courseoverview.aspx?code=IS-100.b</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hlinkClick r:id="rId6"/>
              </a:rPr>
              <a:t>https://training.fema.gov/is/courseoverview.aspx?code=IS-200.b</a:t>
            </a:r>
            <a:endParaRPr lang="en-US" sz="24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Other free FEMA on-line training courses</a:t>
            </a:r>
          </a:p>
          <a:p>
            <a:r>
              <a:rPr lang="en-US" sz="2400" dirty="0">
                <a:solidFill>
                  <a:schemeClr val="tx1"/>
                </a:solidFill>
                <a:latin typeface="Arial" panose="020B0604020202020204" pitchFamily="34" charset="0"/>
                <a:cs typeface="Arial" panose="020B0604020202020204" pitchFamily="34" charset="0"/>
                <a:hlinkClick r:id="rId7"/>
              </a:rPr>
              <a:t>https://training.fema.gov/is/crslist.aspx?all=true</a:t>
            </a:r>
            <a:endParaRPr lang="en-US" sz="2400"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Apps for Alerts and Notifications</a:t>
            </a:r>
          </a:p>
          <a:p>
            <a:r>
              <a:rPr lang="en-US" sz="2400" dirty="0">
                <a:solidFill>
                  <a:schemeClr val="tx1"/>
                </a:solidFill>
                <a:latin typeface="Arial" panose="020B0604020202020204" pitchFamily="34" charset="0"/>
                <a:cs typeface="Arial" panose="020B0604020202020204" pitchFamily="34" charset="0"/>
                <a:hlinkClick r:id="rId8"/>
              </a:rPr>
              <a:t>https://www.cityofberkeley.info/ACAlert/</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hlinkClick r:id="rId9"/>
              </a:rPr>
              <a:t>http://www.nixle.com/</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18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Neighborhood Organization</a:t>
            </a:r>
          </a:p>
        </p:txBody>
      </p:sp>
      <p:sp>
        <p:nvSpPr>
          <p:cNvPr id="3" name="Content Placeholder 2"/>
          <p:cNvSpPr>
            <a:spLocks noGrp="1"/>
          </p:cNvSpPr>
          <p:nvPr>
            <p:ph idx="1"/>
          </p:nvPr>
        </p:nvSpPr>
        <p:spPr/>
        <p:txBody>
          <a:bodyPr/>
          <a:lstStyle/>
          <a:p>
            <a:r>
              <a:rPr lang="en-US" sz="2800" dirty="0"/>
              <a:t>A group of neighbors can organize to help themselves in a disaster (and other times)</a:t>
            </a:r>
          </a:p>
          <a:p>
            <a:r>
              <a:rPr lang="en-US" sz="2800" dirty="0"/>
              <a:t>To be efficient and effective, the group needs to have training to know how to best proceed</a:t>
            </a:r>
          </a:p>
          <a:p>
            <a:r>
              <a:rPr lang="en-US" sz="2800" dirty="0"/>
              <a:t>There is an existing methodology that is proven to work and is used by first responders such as the fire department</a:t>
            </a:r>
          </a:p>
          <a:p>
            <a:r>
              <a:rPr lang="en-US" sz="2800" dirty="0"/>
              <a:t>It is the Incident Command System (ICS) and can be used by a neighborhood CERT</a:t>
            </a:r>
          </a:p>
        </p:txBody>
      </p:sp>
      <p:sp>
        <p:nvSpPr>
          <p:cNvPr id="4" name="Slide Number Placeholder 3"/>
          <p:cNvSpPr>
            <a:spLocks noGrp="1"/>
          </p:cNvSpPr>
          <p:nvPr>
            <p:ph type="sldNum" sz="quarter" idx="10"/>
          </p:nvPr>
        </p:nvSpPr>
        <p:spPr/>
        <p:txBody>
          <a:bodyPr/>
          <a:lstStyle/>
          <a:p>
            <a:pPr>
              <a:defRPr/>
            </a:pPr>
            <a:r>
              <a:rPr lang="en-US" dirty="0"/>
              <a:t>2-</a:t>
            </a:r>
            <a:fld id="{6679483B-FF70-46E1-9329-DC0B580AA7BB}" type="slidenum">
              <a:rPr lang="en-US" smtClean="0"/>
              <a:pPr>
                <a:defRPr/>
              </a:pPr>
              <a:t>2</a:t>
            </a:fld>
            <a:endParaRPr lang="en-US" dirty="0"/>
          </a:p>
        </p:txBody>
      </p:sp>
    </p:spTree>
    <p:extLst>
      <p:ext uri="{BB962C8B-B14F-4D97-AF65-F5344CB8AC3E}">
        <p14:creationId xmlns:p14="http://schemas.microsoft.com/office/powerpoint/2010/main" val="231339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685800"/>
          </a:xfrm>
        </p:spPr>
        <p:txBody>
          <a:bodyPr/>
          <a:lstStyle/>
          <a:p>
            <a:r>
              <a:rPr lang="en-US" dirty="0"/>
              <a:t>What is the Incident Command System (ICS)?</a:t>
            </a:r>
          </a:p>
        </p:txBody>
      </p:sp>
      <p:sp>
        <p:nvSpPr>
          <p:cNvPr id="1024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41A89E40-321D-4F44-B6A0-6C954D0EA182}" type="slidenum">
              <a:rPr lang="en-US" altLang="en-US" sz="1400" smtClean="0">
                <a:solidFill>
                  <a:schemeClr val="tx1"/>
                </a:solidFill>
              </a:rPr>
              <a:pPr eaLnBrk="1" hangingPunct="1">
                <a:spcBef>
                  <a:spcPct val="0"/>
                </a:spcBef>
                <a:buClrTx/>
                <a:buFontTx/>
                <a:buNone/>
              </a:pPr>
              <a:t>3</a:t>
            </a:fld>
            <a:endParaRPr lang="en-US" altLang="en-US" sz="1400" dirty="0">
              <a:solidFill>
                <a:schemeClr val="tx1"/>
              </a:solidFill>
            </a:endParaRPr>
          </a:p>
        </p:txBody>
      </p:sp>
      <p:sp>
        <p:nvSpPr>
          <p:cNvPr id="3" name="Content Placeholder 2"/>
          <p:cNvSpPr>
            <a:spLocks noGrp="1"/>
          </p:cNvSpPr>
          <p:nvPr>
            <p:ph idx="1"/>
          </p:nvPr>
        </p:nvSpPr>
        <p:spPr>
          <a:xfrm>
            <a:off x="457200" y="1753815"/>
            <a:ext cx="8229600" cy="3786374"/>
          </a:xfrm>
        </p:spPr>
        <p:txBody>
          <a:bodyPr/>
          <a:lstStyle/>
          <a:p>
            <a:r>
              <a:rPr lang="en-US" dirty="0"/>
              <a:t>Systematic tool used for the command, control and coordination of emergency response.</a:t>
            </a:r>
          </a:p>
          <a:p>
            <a:endParaRPr lang="en-US" sz="1800" dirty="0"/>
          </a:p>
          <a:p>
            <a:r>
              <a:rPr lang="en-US" dirty="0"/>
              <a:t>Fully scalable (small to large to small)</a:t>
            </a:r>
          </a:p>
          <a:p>
            <a:endParaRPr lang="en-US" sz="1800" dirty="0"/>
          </a:p>
          <a:p>
            <a:r>
              <a:rPr lang="en-US" dirty="0"/>
              <a:t>Uses a common terminology</a:t>
            </a:r>
          </a:p>
          <a:p>
            <a:endParaRPr lang="en-US" dirty="0"/>
          </a:p>
          <a:p>
            <a:endParaRPr lang="en-US" dirty="0"/>
          </a:p>
        </p:txBody>
      </p:sp>
      <p:pic>
        <p:nvPicPr>
          <p:cNvPr id="6" name="Picture 5"/>
          <p:cNvPicPr>
            <a:picLocks noChangeAspect="1"/>
          </p:cNvPicPr>
          <p:nvPr/>
        </p:nvPicPr>
        <p:blipFill>
          <a:blip r:embed="rId3"/>
          <a:stretch>
            <a:fillRect/>
          </a:stretch>
        </p:blipFill>
        <p:spPr>
          <a:xfrm>
            <a:off x="7798726" y="6078071"/>
            <a:ext cx="1345274" cy="779929"/>
          </a:xfrm>
          <a:prstGeom prst="rect">
            <a:avLst/>
          </a:prstGeom>
        </p:spPr>
      </p:pic>
      <p:sp>
        <p:nvSpPr>
          <p:cNvPr id="7"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42880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Why CERT?</a:t>
            </a:r>
          </a:p>
        </p:txBody>
      </p:sp>
      <p:sp>
        <p:nvSpPr>
          <p:cNvPr id="9218" name="Rectangle 3"/>
          <p:cNvSpPr>
            <a:spLocks noGrp="1" noChangeArrowheads="1"/>
          </p:cNvSpPr>
          <p:nvPr>
            <p:ph idx="1"/>
          </p:nvPr>
        </p:nvSpPr>
        <p:spPr>
          <a:xfrm>
            <a:off x="457200" y="1393032"/>
            <a:ext cx="8229600" cy="4449761"/>
          </a:xfrm>
        </p:spPr>
        <p:txBody>
          <a:bodyPr/>
          <a:lstStyle/>
          <a:p>
            <a:pPr eaLnBrk="1" hangingPunct="1"/>
            <a:r>
              <a:rPr lang="en-US" sz="2800" dirty="0"/>
              <a:t>1985 Mexico City earthquake: 100 civilians were killed trying to assist rescue efforts</a:t>
            </a:r>
          </a:p>
          <a:p>
            <a:pPr eaLnBrk="1" hangingPunct="1"/>
            <a:endParaRPr lang="en-US" sz="1400" dirty="0"/>
          </a:p>
          <a:p>
            <a:pPr eaLnBrk="1" hangingPunct="1"/>
            <a:r>
              <a:rPr lang="en-US" sz="2800" dirty="0"/>
              <a:t>The need for training civilians was recognized</a:t>
            </a:r>
          </a:p>
          <a:p>
            <a:pPr eaLnBrk="1" hangingPunct="1"/>
            <a:endParaRPr lang="en-US" sz="1400" dirty="0"/>
          </a:p>
          <a:p>
            <a:pPr eaLnBrk="1" hangingPunct="1"/>
            <a:r>
              <a:rPr lang="en-US" sz="2800" dirty="0"/>
              <a:t>The CERT concept was created by Los Angeles City Fire Department (LAFD) in 1985.</a:t>
            </a:r>
          </a:p>
          <a:p>
            <a:pPr eaLnBrk="1" hangingPunct="1"/>
            <a:endParaRPr lang="en-US" sz="1400" dirty="0"/>
          </a:p>
          <a:p>
            <a:pPr eaLnBrk="1" hangingPunct="1"/>
            <a:r>
              <a:rPr lang="en-US" sz="2800" dirty="0"/>
              <a:t>FEMA and Citizens Corps adopted the west coast CERT model as nationwide standard</a:t>
            </a:r>
          </a:p>
          <a:p>
            <a:pPr eaLnBrk="1" hangingPunct="1">
              <a:buNone/>
            </a:pPr>
            <a:endParaRPr lang="en-US" altLang="en-US" sz="2400" dirty="0"/>
          </a:p>
        </p:txBody>
      </p:sp>
      <p:sp>
        <p:nvSpPr>
          <p:cNvPr id="921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3E21CF9E-C58F-41B5-BBED-46699742C2C4}" type="slidenum">
              <a:rPr lang="en-US" altLang="en-US" sz="1400" smtClean="0">
                <a:solidFill>
                  <a:schemeClr val="tx1"/>
                </a:solidFill>
              </a:rPr>
              <a:pPr eaLnBrk="1" hangingPunct="1">
                <a:spcBef>
                  <a:spcPct val="0"/>
                </a:spcBef>
                <a:buClrTx/>
                <a:buFontTx/>
                <a:buNone/>
              </a:pPr>
              <a:t>4</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98390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Purposes of On-scene Management</a:t>
            </a:r>
          </a:p>
        </p:txBody>
      </p:sp>
      <p:sp>
        <p:nvSpPr>
          <p:cNvPr id="8195" name="Rectangle 3"/>
          <p:cNvSpPr>
            <a:spLocks noGrp="1" noChangeArrowheads="1"/>
          </p:cNvSpPr>
          <p:nvPr>
            <p:ph idx="1"/>
          </p:nvPr>
        </p:nvSpPr>
        <p:spPr>
          <a:xfrm>
            <a:off x="559557" y="3166280"/>
            <a:ext cx="8059003" cy="2749170"/>
          </a:xfrm>
        </p:spPr>
        <p:txBody>
          <a:bodyPr/>
          <a:lstStyle/>
          <a:p>
            <a:pPr eaLnBrk="1" hangingPunct="1"/>
            <a:r>
              <a:rPr lang="en-US" altLang="en-US" dirty="0"/>
              <a:t>Maintain the safety of disaster workers</a:t>
            </a:r>
          </a:p>
          <a:p>
            <a:pPr eaLnBrk="1" hangingPunct="1"/>
            <a:r>
              <a:rPr lang="en-US" altLang="en-US" dirty="0"/>
              <a:t>Provide clear leadership and organizational structure</a:t>
            </a:r>
          </a:p>
          <a:p>
            <a:pPr eaLnBrk="1" hangingPunct="1"/>
            <a:r>
              <a:rPr lang="en-US" altLang="en-US" dirty="0"/>
              <a:t>Make rescue and care efforts effective</a:t>
            </a:r>
          </a:p>
        </p:txBody>
      </p:sp>
      <p:sp>
        <p:nvSpPr>
          <p:cNvPr id="819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3EB09C7D-6023-4C1A-BA3C-897D42F4AF6C}" type="slidenum">
              <a:rPr lang="en-US" altLang="en-US" sz="1400" smtClean="0">
                <a:solidFill>
                  <a:schemeClr val="tx1"/>
                </a:solidFill>
              </a:rPr>
              <a:pPr eaLnBrk="1" hangingPunct="1">
                <a:spcBef>
                  <a:spcPct val="0"/>
                </a:spcBef>
                <a:buClrTx/>
                <a:buFontTx/>
                <a:buNone/>
              </a:pPr>
              <a:t>5</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
        <p:nvSpPr>
          <p:cNvPr id="3" name="Rectangle 2"/>
          <p:cNvSpPr/>
          <p:nvPr/>
        </p:nvSpPr>
        <p:spPr>
          <a:xfrm>
            <a:off x="1936377" y="1309891"/>
            <a:ext cx="4572000" cy="1754326"/>
          </a:xfrm>
          <a:prstGeom prst="rect">
            <a:avLst/>
          </a:prstGeom>
        </p:spPr>
        <p:txBody>
          <a:bodyPr>
            <a:spAutoFit/>
          </a:bodyPr>
          <a:lstStyle/>
          <a:p>
            <a:pPr marL="0" indent="0" algn="ctr" eaLnBrk="1" hangingPunct="1">
              <a:buNone/>
            </a:pPr>
            <a:r>
              <a:rPr lang="en-US" altLang="en-US" dirty="0">
                <a:solidFill>
                  <a:schemeClr val="tx1"/>
                </a:solidFill>
              </a:rPr>
              <a:t>Do the most good for the most people most efficiently!</a:t>
            </a:r>
          </a:p>
        </p:txBody>
      </p:sp>
    </p:spTree>
    <p:extLst>
      <p:ext uri="{BB962C8B-B14F-4D97-AF65-F5344CB8AC3E}">
        <p14:creationId xmlns:p14="http://schemas.microsoft.com/office/powerpoint/2010/main" val="315504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How to Accomplish those Purposes with CERT</a:t>
            </a:r>
          </a:p>
        </p:txBody>
      </p:sp>
      <p:sp>
        <p:nvSpPr>
          <p:cNvPr id="9218" name="Rectangle 3"/>
          <p:cNvSpPr>
            <a:spLocks noGrp="1" noChangeArrowheads="1"/>
          </p:cNvSpPr>
          <p:nvPr>
            <p:ph idx="1"/>
          </p:nvPr>
        </p:nvSpPr>
        <p:spPr>
          <a:xfrm>
            <a:off x="457200" y="1831462"/>
            <a:ext cx="8229600" cy="3483489"/>
          </a:xfrm>
        </p:spPr>
        <p:txBody>
          <a:bodyPr/>
          <a:lstStyle/>
          <a:p>
            <a:pPr eaLnBrk="1" hangingPunct="1"/>
            <a:r>
              <a:rPr lang="en-US" altLang="en-US" dirty="0"/>
              <a:t>Well-defined management structure</a:t>
            </a:r>
          </a:p>
          <a:p>
            <a:pPr eaLnBrk="1" hangingPunct="1"/>
            <a:r>
              <a:rPr lang="en-US" altLang="en-US" dirty="0"/>
              <a:t>Effective communication</a:t>
            </a:r>
          </a:p>
          <a:p>
            <a:pPr lvl="1" eaLnBrk="1" hangingPunct="1"/>
            <a:r>
              <a:rPr lang="en-US" altLang="en-US" dirty="0"/>
              <a:t>Common terminology</a:t>
            </a:r>
          </a:p>
          <a:p>
            <a:pPr eaLnBrk="1" hangingPunct="1"/>
            <a:r>
              <a:rPr lang="en-US" altLang="en-US" dirty="0"/>
              <a:t>Action plans</a:t>
            </a:r>
          </a:p>
          <a:p>
            <a:pPr eaLnBrk="1" hangingPunct="1"/>
            <a:r>
              <a:rPr lang="en-US" altLang="en-US" dirty="0"/>
              <a:t>Resource management</a:t>
            </a:r>
          </a:p>
          <a:p>
            <a:pPr eaLnBrk="1" hangingPunct="1"/>
            <a:r>
              <a:rPr lang="en-US" altLang="en-US" dirty="0"/>
              <a:t>Accountability</a:t>
            </a:r>
          </a:p>
          <a:p>
            <a:pPr eaLnBrk="1" hangingPunct="1">
              <a:buFont typeface="Arial" charset="0"/>
              <a:buNone/>
            </a:pPr>
            <a:endParaRPr lang="en-US" altLang="en-US" dirty="0"/>
          </a:p>
        </p:txBody>
      </p:sp>
      <p:sp>
        <p:nvSpPr>
          <p:cNvPr id="921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3E21CF9E-C58F-41B5-BBED-46699742C2C4}" type="slidenum">
              <a:rPr lang="en-US" altLang="en-US" sz="1400" smtClean="0">
                <a:solidFill>
                  <a:schemeClr val="tx1"/>
                </a:solidFill>
              </a:rPr>
              <a:pPr eaLnBrk="1" hangingPunct="1">
                <a:spcBef>
                  <a:spcPct val="0"/>
                </a:spcBef>
                <a:buClrTx/>
                <a:buFontTx/>
                <a:buNone/>
              </a:pPr>
              <a:t>6</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Objectives for CERT Management</a:t>
            </a:r>
          </a:p>
        </p:txBody>
      </p:sp>
      <p:sp>
        <p:nvSpPr>
          <p:cNvPr id="10244" name="Rectangle 3"/>
          <p:cNvSpPr>
            <a:spLocks noGrp="1" noChangeArrowheads="1"/>
          </p:cNvSpPr>
          <p:nvPr>
            <p:ph idx="1"/>
          </p:nvPr>
        </p:nvSpPr>
        <p:spPr>
          <a:xfrm>
            <a:off x="439271" y="1753815"/>
            <a:ext cx="8229600" cy="3714656"/>
          </a:xfrm>
        </p:spPr>
        <p:txBody>
          <a:bodyPr/>
          <a:lstStyle/>
          <a:p>
            <a:pPr eaLnBrk="1" hangingPunct="1"/>
            <a:r>
              <a:rPr lang="en-US" altLang="en-US" b="1" dirty="0">
                <a:solidFill>
                  <a:schemeClr val="tx1"/>
                </a:solidFill>
              </a:rPr>
              <a:t>Identify</a:t>
            </a:r>
            <a:r>
              <a:rPr lang="en-US" altLang="en-US" dirty="0">
                <a:solidFill>
                  <a:schemeClr val="tx1"/>
                </a:solidFill>
              </a:rPr>
              <a:t> scope of incident</a:t>
            </a:r>
          </a:p>
          <a:p>
            <a:pPr eaLnBrk="1" hangingPunct="1"/>
            <a:endParaRPr lang="en-US" altLang="en-US" sz="1800" dirty="0">
              <a:solidFill>
                <a:schemeClr val="tx1"/>
              </a:solidFill>
            </a:endParaRPr>
          </a:p>
          <a:p>
            <a:pPr eaLnBrk="1" hangingPunct="1"/>
            <a:r>
              <a:rPr lang="en-US" altLang="en-US" b="1" dirty="0">
                <a:solidFill>
                  <a:schemeClr val="tx1"/>
                </a:solidFill>
              </a:rPr>
              <a:t>Determine</a:t>
            </a:r>
            <a:r>
              <a:rPr lang="en-US" altLang="en-US" dirty="0">
                <a:solidFill>
                  <a:schemeClr val="tx1"/>
                </a:solidFill>
              </a:rPr>
              <a:t> overall strategy</a:t>
            </a:r>
          </a:p>
          <a:p>
            <a:pPr eaLnBrk="1" hangingPunct="1"/>
            <a:endParaRPr lang="en-US" altLang="en-US" sz="1800" dirty="0">
              <a:solidFill>
                <a:schemeClr val="tx1"/>
              </a:solidFill>
            </a:endParaRPr>
          </a:p>
          <a:p>
            <a:pPr eaLnBrk="1" hangingPunct="1"/>
            <a:r>
              <a:rPr lang="en-US" altLang="en-US" b="1" dirty="0">
                <a:solidFill>
                  <a:schemeClr val="tx1"/>
                </a:solidFill>
              </a:rPr>
              <a:t>Deploy</a:t>
            </a:r>
            <a:r>
              <a:rPr lang="en-US" altLang="en-US" dirty="0">
                <a:solidFill>
                  <a:schemeClr val="tx1"/>
                </a:solidFill>
              </a:rPr>
              <a:t> resources</a:t>
            </a:r>
          </a:p>
          <a:p>
            <a:pPr eaLnBrk="1" hangingPunct="1"/>
            <a:endParaRPr lang="en-US" altLang="en-US" sz="1800" dirty="0">
              <a:solidFill>
                <a:schemeClr val="tx1"/>
              </a:solidFill>
            </a:endParaRPr>
          </a:p>
          <a:p>
            <a:pPr eaLnBrk="1" hangingPunct="1"/>
            <a:r>
              <a:rPr lang="en-US" altLang="en-US" b="1" dirty="0">
                <a:solidFill>
                  <a:schemeClr val="tx1"/>
                </a:solidFill>
              </a:rPr>
              <a:t>Document</a:t>
            </a:r>
            <a:r>
              <a:rPr lang="en-US" altLang="en-US" dirty="0">
                <a:solidFill>
                  <a:schemeClr val="tx1"/>
                </a:solidFill>
              </a:rPr>
              <a:t> actions and results</a:t>
            </a:r>
          </a:p>
          <a:p>
            <a:pPr marL="609600" indent="-609600" eaLnBrk="1" hangingPunct="1"/>
            <a:endParaRPr lang="en-US" altLang="en-US" dirty="0"/>
          </a:p>
          <a:p>
            <a:pPr marL="609600" indent="-609600" eaLnBrk="1" hangingPunct="1">
              <a:buFont typeface="Arial" charset="0"/>
              <a:buNone/>
            </a:pPr>
            <a:endParaRPr lang="en-US" altLang="en-US" sz="4400" b="1" dirty="0"/>
          </a:p>
          <a:p>
            <a:pPr marL="609600" indent="-609600" eaLnBrk="1" hangingPunct="1"/>
            <a:endParaRPr lang="en-US" altLang="en-US" dirty="0"/>
          </a:p>
        </p:txBody>
      </p:sp>
      <p:sp>
        <p:nvSpPr>
          <p:cNvPr id="1024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41A89E40-321D-4F44-B6A0-6C954D0EA182}" type="slidenum">
              <a:rPr lang="en-US" altLang="en-US" sz="1400" smtClean="0">
                <a:solidFill>
                  <a:schemeClr val="tx1"/>
                </a:solidFill>
              </a:rPr>
              <a:pPr eaLnBrk="1" hangingPunct="1">
                <a:spcBef>
                  <a:spcPct val="0"/>
                </a:spcBef>
                <a:buClrTx/>
                <a:buFontTx/>
                <a:buNone/>
              </a:pPr>
              <a:t>7</a:t>
            </a:fld>
            <a:endParaRPr lang="en-US" altLang="en-US" sz="1400" dirty="0">
              <a:solidFill>
                <a:schemeClr val="tx1"/>
              </a:solidFill>
            </a:endParaRPr>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543800" cy="685800"/>
          </a:xfrm>
        </p:spPr>
        <p:txBody>
          <a:bodyPr/>
          <a:lstStyle/>
          <a:p>
            <a:r>
              <a:rPr lang="en-US" sz="4800" dirty="0"/>
              <a:t>Important ICS Concepts</a:t>
            </a:r>
          </a:p>
        </p:txBody>
      </p:sp>
      <p:sp>
        <p:nvSpPr>
          <p:cNvPr id="1024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00"/>
              </a:buClr>
              <a:buFont typeface="Arial" charset="0"/>
              <a:buChar char="●"/>
              <a:defRPr sz="3200">
                <a:solidFill>
                  <a:srgbClr val="006600"/>
                </a:solidFill>
                <a:latin typeface="Arial" charset="0"/>
              </a:defRPr>
            </a:lvl1pPr>
            <a:lvl2pPr marL="742950" indent="-285750" eaLnBrk="0" hangingPunct="0">
              <a:spcBef>
                <a:spcPct val="20000"/>
              </a:spcBef>
              <a:buClr>
                <a:srgbClr val="006600"/>
              </a:buClr>
              <a:buFont typeface="Wingdings" pitchFamily="2" charset="2"/>
              <a:buChar char="§"/>
              <a:defRPr sz="2800">
                <a:solidFill>
                  <a:srgbClr val="006600"/>
                </a:solidFill>
                <a:latin typeface="Arial" charset="0"/>
              </a:defRPr>
            </a:lvl2pPr>
            <a:lvl3pPr marL="1143000" indent="-228600" eaLnBrk="0" hangingPunct="0">
              <a:spcBef>
                <a:spcPct val="20000"/>
              </a:spcBef>
              <a:buClr>
                <a:srgbClr val="006600"/>
              </a:buClr>
              <a:buFont typeface="Wingdings" pitchFamily="2" charset="2"/>
              <a:buChar char="v"/>
              <a:defRPr sz="2400">
                <a:solidFill>
                  <a:srgbClr val="006600"/>
                </a:solidFill>
                <a:latin typeface="Arial" charset="0"/>
              </a:defRPr>
            </a:lvl3pPr>
            <a:lvl4pPr marL="1600200" indent="-228600" eaLnBrk="0" hangingPunct="0">
              <a:spcBef>
                <a:spcPct val="20000"/>
              </a:spcBef>
              <a:buClr>
                <a:srgbClr val="006600"/>
              </a:buClr>
              <a:buFont typeface="Wingdings" pitchFamily="2" charset="2"/>
              <a:buChar char="§"/>
              <a:defRPr sz="2000">
                <a:solidFill>
                  <a:srgbClr val="006600"/>
                </a:solidFill>
                <a:latin typeface="Arial" charset="0"/>
              </a:defRPr>
            </a:lvl4pPr>
            <a:lvl5pPr marL="2057400" indent="-228600" eaLnBrk="0" hangingPunct="0">
              <a:spcBef>
                <a:spcPct val="20000"/>
              </a:spcBef>
              <a:buClr>
                <a:srgbClr val="006600"/>
              </a:buClr>
              <a:buFont typeface="Wingdings" pitchFamily="2" charset="2"/>
              <a:buChar char="v"/>
              <a:defRPr sz="1600">
                <a:solidFill>
                  <a:srgbClr val="006600"/>
                </a:solidFill>
                <a:latin typeface="Arial" charset="0"/>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charset="0"/>
              </a:defRPr>
            </a:lvl9pPr>
          </a:lstStyle>
          <a:p>
            <a:pPr eaLnBrk="1" hangingPunct="1">
              <a:spcBef>
                <a:spcPct val="0"/>
              </a:spcBef>
              <a:buClrTx/>
              <a:buFontTx/>
              <a:buNone/>
            </a:pPr>
            <a:r>
              <a:rPr lang="en-US" altLang="en-US" sz="1400" dirty="0">
                <a:solidFill>
                  <a:schemeClr val="tx1"/>
                </a:solidFill>
              </a:rPr>
              <a:t>2-</a:t>
            </a:r>
            <a:fld id="{41A89E40-321D-4F44-B6A0-6C954D0EA182}" type="slidenum">
              <a:rPr lang="en-US" altLang="en-US" sz="1400" smtClean="0">
                <a:solidFill>
                  <a:schemeClr val="tx1"/>
                </a:solidFill>
              </a:rPr>
              <a:pPr eaLnBrk="1" hangingPunct="1">
                <a:spcBef>
                  <a:spcPct val="0"/>
                </a:spcBef>
                <a:buClrTx/>
                <a:buFontTx/>
                <a:buNone/>
              </a:pPr>
              <a:t>8</a:t>
            </a:fld>
            <a:endParaRPr lang="en-US" altLang="en-US" sz="1400" dirty="0">
              <a:solidFill>
                <a:schemeClr val="tx1"/>
              </a:solidFill>
            </a:endParaRPr>
          </a:p>
        </p:txBody>
      </p:sp>
      <p:sp>
        <p:nvSpPr>
          <p:cNvPr id="3" name="Content Placeholder 2"/>
          <p:cNvSpPr>
            <a:spLocks noGrp="1"/>
          </p:cNvSpPr>
          <p:nvPr>
            <p:ph idx="1"/>
          </p:nvPr>
        </p:nvSpPr>
        <p:spPr>
          <a:xfrm>
            <a:off x="1963271" y="1771744"/>
            <a:ext cx="5244353" cy="3499503"/>
          </a:xfrm>
        </p:spPr>
        <p:txBody>
          <a:bodyPr/>
          <a:lstStyle/>
          <a:p>
            <a:r>
              <a:rPr lang="en-US" dirty="0"/>
              <a:t>Chain of Command</a:t>
            </a:r>
          </a:p>
          <a:p>
            <a:endParaRPr lang="en-US" dirty="0"/>
          </a:p>
          <a:p>
            <a:r>
              <a:rPr lang="en-US" dirty="0"/>
              <a:t>Unity of Command</a:t>
            </a:r>
          </a:p>
          <a:p>
            <a:pPr marL="0" indent="0">
              <a:buNone/>
            </a:pPr>
            <a:endParaRPr lang="en-US" dirty="0"/>
          </a:p>
          <a:p>
            <a:r>
              <a:rPr lang="en-US" dirty="0"/>
              <a:t>Span of Control (S.O.C.)</a:t>
            </a:r>
          </a:p>
          <a:p>
            <a:endParaRPr lang="en-US" dirty="0"/>
          </a:p>
          <a:p>
            <a:endParaRPr lang="en-US" dirty="0"/>
          </a:p>
        </p:txBody>
      </p:sp>
      <p:pic>
        <p:nvPicPr>
          <p:cNvPr id="5" name="Picture 4"/>
          <p:cNvPicPr>
            <a:picLocks noChangeAspect="1"/>
          </p:cNvPicPr>
          <p:nvPr/>
        </p:nvPicPr>
        <p:blipFill>
          <a:blip r:embed="rId3"/>
          <a:stretch>
            <a:fillRect/>
          </a:stretch>
        </p:blipFill>
        <p:spPr>
          <a:xfrm>
            <a:off x="7798726" y="6078071"/>
            <a:ext cx="1345274" cy="779929"/>
          </a:xfrm>
          <a:prstGeom prst="rect">
            <a:avLst/>
          </a:prstGeom>
        </p:spPr>
      </p:pic>
      <p:sp>
        <p:nvSpPr>
          <p:cNvPr id="6" name="object 4"/>
          <p:cNvSpPr/>
          <p:nvPr/>
        </p:nvSpPr>
        <p:spPr>
          <a:xfrm>
            <a:off x="1936377" y="6096001"/>
            <a:ext cx="1621966" cy="75173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154000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ERT Organization&amp;quot;&quot;/&gt;&lt;property id=&quot;20307&quot; value=&quot;343&quot;/&gt;&lt;/object&gt;&lt;object type=&quot;3&quot; unique_id=&quot;10005&quot;&gt;&lt;property id=&quot;20148&quot; value=&quot;5&quot;/&gt;&lt;property id=&quot;20300&quot; value=&quot;Slide 2&quot;/&gt;&lt;property id=&quot;20307&quot; value=&quot;292&quot;/&gt;&lt;/object&gt;&lt;object type=&quot;3&quot; unique_id=&quot;10006&quot;&gt;&lt;property id=&quot;20148&quot; value=&quot;5&quot;/&gt;&lt;property id=&quot;20300&quot; value=&quot;Slide 3&quot;/&gt;&lt;property id=&quot;20307&quot; value=&quot;344&quot;/&gt;&lt;/object&gt;&lt;object type=&quot;3&quot; unique_id=&quot;10007&quot;&gt;&lt;property id=&quot;20148&quot; value=&quot;5&quot;/&gt;&lt;property id=&quot;20300&quot; value=&quot;Slide 4&quot;/&gt;&lt;property id=&quot;20307&quot; value=&quot;294&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335&quot;/&gt;&lt;/object&gt;&lt;object type=&quot;3&quot; unique_id=&quot;10011&quot;&gt;&lt;property id=&quot;20148&quot; value=&quot;5&quot;/&gt;&lt;property id=&quot;20300&quot; value=&quot;Slide 8&quot;/&gt;&lt;property id=&quot;20307&quot; value=&quot;298&quot;/&gt;&lt;/object&gt;&lt;object type=&quot;3&quot; unique_id=&quot;10012&quot;&gt;&lt;property id=&quot;20148&quot; value=&quot;5&quot;/&gt;&lt;property id=&quot;20300&quot; value=&quot;Slide 9&quot;/&gt;&lt;property id=&quot;20307&quot; value=&quot;350&quot;/&gt;&lt;/object&gt;&lt;object type=&quot;3&quot; unique_id=&quot;10013&quot;&gt;&lt;property id=&quot;20148&quot; value=&quot;5&quot;/&gt;&lt;property id=&quot;20300&quot; value=&quot;Slide 10&quot;/&gt;&lt;property id=&quot;20307&quot; value=&quot;351&quot;/&gt;&lt;/object&gt;&lt;object type=&quot;3&quot; unique_id=&quot;10014&quot;&gt;&lt;property id=&quot;20148&quot; value=&quot;5&quot;/&gt;&lt;property id=&quot;20300&quot; value=&quot;Slide 11&quot;/&gt;&lt;property id=&quot;20307&quot; value=&quot;349&quot;/&gt;&lt;/object&gt;&lt;object type=&quot;3&quot; unique_id=&quot;10015&quot;&gt;&lt;property id=&quot;20148&quot; value=&quot;5&quot;/&gt;&lt;property id=&quot;20300&quot; value=&quot;Slide 12&quot;/&gt;&lt;property id=&quot;20307&quot; value=&quot;348&quot;/&gt;&lt;/object&gt;&lt;object type=&quot;3&quot; unique_id=&quot;10016&quot;&gt;&lt;property id=&quot;20148&quot; value=&quot;5&quot;/&gt;&lt;property id=&quot;20300&quot; value=&quot;Slide 13&quot;/&gt;&lt;property id=&quot;20307&quot; value=&quot;299&quot;/&gt;&lt;/object&gt;&lt;object type=&quot;3&quot; unique_id=&quot;10017&quot;&gt;&lt;property id=&quot;20148&quot; value=&quot;5&quot;/&gt;&lt;property id=&quot;20300&quot; value=&quot;Slide 14&quot;/&gt;&lt;property id=&quot;20307&quot; value=&quot;345&quot;/&gt;&lt;/object&gt;&lt;object type=&quot;3&quot; unique_id=&quot;10018&quot;&gt;&lt;property id=&quot;20148&quot; value=&quot;5&quot;/&gt;&lt;property id=&quot;20300&quot; value=&quot;Slide 15&quot;/&gt;&lt;property id=&quot;20307&quot; value=&quot;346&quot;/&gt;&lt;/object&gt;&lt;object type=&quot;3&quot; unique_id=&quot;10019&quot;&gt;&lt;property id=&quot;20148&quot; value=&quot;5&quot;/&gt;&lt;property id=&quot;20300&quot; value=&quot;Slide 16&quot;/&gt;&lt;property id=&quot;20307&quot; value=&quot;347&quot;/&gt;&lt;/object&gt;&lt;/object&gt;&lt;/object&gt;&lt;/database&gt;"/>
</p:tagLst>
</file>

<file path=ppt/theme/theme1.xml><?xml version="1.0" encoding="utf-8"?>
<a:theme xmlns:a="http://schemas.openxmlformats.org/drawingml/2006/main" name="1_Cert_ppt_template">
  <a:themeElements>
    <a:clrScheme name="1_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ert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lnDef>
  </a:objectDefaults>
  <a:extraClrSchemeLst>
    <a:extraClrScheme>
      <a:clrScheme name="1_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ert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ert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ert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ert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ert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ert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ert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ert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ert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ert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ert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C4E6717E8D334DB41EECC6BFB9AFD2" ma:contentTypeVersion="0" ma:contentTypeDescription="Create a new document." ma:contentTypeScope="" ma:versionID="e040c4fd0f68f005cdd4875e4a8a37c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490193-6913-4D83-B18B-9B62FF315DCA}">
  <ds:schemaRefs>
    <ds:schemaRef ds:uri="http://schemas.microsoft.com/sharepoint/v3/contenttype/forms"/>
  </ds:schemaRefs>
</ds:datastoreItem>
</file>

<file path=customXml/itemProps2.xml><?xml version="1.0" encoding="utf-8"?>
<ds:datastoreItem xmlns:ds="http://schemas.openxmlformats.org/officeDocument/2006/customXml" ds:itemID="{8AE10436-F9C6-4A35-8510-81851990F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7725299-69B3-4C9E-BBFC-E80153656D88}">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11047</TotalTime>
  <Words>2421</Words>
  <Application>Microsoft Office PowerPoint</Application>
  <PresentationFormat>On-screen Show (4:3)</PresentationFormat>
  <Paragraphs>323</Paragraphs>
  <Slides>29</Slides>
  <Notes>27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Helvetica</vt:lpstr>
      <vt:lpstr>Times</vt:lpstr>
      <vt:lpstr>Times New Roman</vt:lpstr>
      <vt:lpstr>Wingdings</vt:lpstr>
      <vt:lpstr>Zapf Dingbats</vt:lpstr>
      <vt:lpstr>1_Cert_ppt_template</vt:lpstr>
      <vt:lpstr>CERT Organization</vt:lpstr>
      <vt:lpstr>Core CERT Classes (CERT Basic Training)</vt:lpstr>
      <vt:lpstr>Neighborhood Organization</vt:lpstr>
      <vt:lpstr>What is the Incident Command System (ICS)?</vt:lpstr>
      <vt:lpstr>Why CERT?</vt:lpstr>
      <vt:lpstr>Purposes of On-scene Management</vt:lpstr>
      <vt:lpstr>How to Accomplish those Purposes with CERT</vt:lpstr>
      <vt:lpstr>Objectives for CERT Management</vt:lpstr>
      <vt:lpstr>Important ICS Concepts</vt:lpstr>
      <vt:lpstr>CERT Incident Command System</vt:lpstr>
      <vt:lpstr>E.g. of Span of Control (how many people report to one person) 3 to 7 reports - Operations</vt:lpstr>
      <vt:lpstr>CERT Mobilization</vt:lpstr>
      <vt:lpstr>CERT in Action Video</vt:lpstr>
      <vt:lpstr>Break!</vt:lpstr>
      <vt:lpstr>Documentation</vt:lpstr>
      <vt:lpstr>Documentation</vt:lpstr>
      <vt:lpstr>Documentation</vt:lpstr>
      <vt:lpstr>CERT ICS Documentation: Forms</vt:lpstr>
      <vt:lpstr>Documentation Flow</vt:lpstr>
      <vt:lpstr>Initiation of CERT Organization</vt:lpstr>
      <vt:lpstr>Briefing by IC, Team Assignments</vt:lpstr>
      <vt:lpstr>Medical: Record Victims &amp; Treatment</vt:lpstr>
      <vt:lpstr>Logistics: Equipment/Supplies/Facilities</vt:lpstr>
      <vt:lpstr>Tabletop Exercise!</vt:lpstr>
      <vt:lpstr>Tabletop Role Descriptions</vt:lpstr>
      <vt:lpstr>Tabletop “Rules”</vt:lpstr>
      <vt:lpstr>Tabletop Debrief</vt:lpstr>
      <vt:lpstr>Summary</vt:lpstr>
      <vt:lpstr>Basics of Establishing Your Neighborhood ICS</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 Basic Training Unit 6 - CERT Organization</dc:title>
  <dc:subject>This presentation contains the Community Emergency Response Team (CERT) Basic Training Unit 6, which discusses CERT organization.</dc:subject>
  <dc:creator>FEMA;Community Emergency Response Team;CitizenCorps</dc:creator>
  <cp:keywords>FEMA, CERT, basic, training, unit 6, CERT organization</cp:keywords>
  <cp:lastModifiedBy>Greenbaum, Leah</cp:lastModifiedBy>
  <cp:revision>457</cp:revision>
  <cp:lastPrinted>2005-12-21T16:28:49Z</cp:lastPrinted>
  <dcterms:created xsi:type="dcterms:W3CDTF">2005-12-20T16:22:26Z</dcterms:created>
  <dcterms:modified xsi:type="dcterms:W3CDTF">2023-06-06T23:59:03Z</dcterms:modified>
</cp:coreProperties>
</file>